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1"/>
  </p:sldMasterIdLst>
  <p:notesMasterIdLst>
    <p:notesMasterId r:id="rId43"/>
  </p:notesMasterIdLst>
  <p:sldIdLst>
    <p:sldId id="285" r:id="rId2"/>
    <p:sldId id="257" r:id="rId3"/>
    <p:sldId id="277" r:id="rId4"/>
    <p:sldId id="258" r:id="rId5"/>
    <p:sldId id="259" r:id="rId6"/>
    <p:sldId id="278" r:id="rId7"/>
    <p:sldId id="279" r:id="rId8"/>
    <p:sldId id="260" r:id="rId9"/>
    <p:sldId id="282" r:id="rId10"/>
    <p:sldId id="261" r:id="rId11"/>
    <p:sldId id="262" r:id="rId12"/>
    <p:sldId id="263" r:id="rId13"/>
    <p:sldId id="264" r:id="rId14"/>
    <p:sldId id="265" r:id="rId15"/>
    <p:sldId id="266" r:id="rId16"/>
    <p:sldId id="280" r:id="rId17"/>
    <p:sldId id="267" r:id="rId18"/>
    <p:sldId id="281" r:id="rId19"/>
    <p:sldId id="268" r:id="rId20"/>
    <p:sldId id="283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86" r:id="rId30"/>
    <p:sldId id="287" r:id="rId31"/>
    <p:sldId id="288" r:id="rId32"/>
    <p:sldId id="300" r:id="rId33"/>
    <p:sldId id="299" r:id="rId34"/>
    <p:sldId id="301" r:id="rId35"/>
    <p:sldId id="290" r:id="rId36"/>
    <p:sldId id="295" r:id="rId37"/>
    <p:sldId id="294" r:id="rId38"/>
    <p:sldId id="296" r:id="rId39"/>
    <p:sldId id="297" r:id="rId40"/>
    <p:sldId id="298" r:id="rId41"/>
    <p:sldId id="284" r:id="rId42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1614" y="5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63200-739B-A143-B69E-BE42B76018CC}" type="datetimeFigureOut">
              <a:rPr lang="ru-RU" smtClean="0"/>
              <a:pPr/>
              <a:t>12.07.2017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984A5-CDE9-F640-B37E-6C13184D5E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5702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CEDE78-57DC-4A92-8E17-AD70B9065D86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9pPr>
          </a:lstStyle>
          <a:p>
            <a:pPr algn="r" eaLnBrk="1" latinLnBrk="1" hangingPunct="1"/>
            <a:fld id="{6952619C-0A63-FE47-95A6-898F8DA62F0D}" type="slidenum">
              <a:rPr lang="en-US" altLang="ko-KR" sz="1200">
                <a:latin typeface="Gulim" charset="0"/>
                <a:cs typeface="Arial" charset="0"/>
              </a:rPr>
              <a:pPr algn="r" eaLnBrk="1" latinLnBrk="1" hangingPunct="1"/>
              <a:t>19</a:t>
            </a:fld>
            <a:endParaRPr lang="en-US" altLang="ko-KR" sz="1200">
              <a:latin typeface="Gulim" charset="0"/>
              <a:cs typeface="Arial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ko-KR" sz="2000" dirty="0">
                <a:latin typeface="Gulim" charset="0"/>
                <a:ea typeface="Gulim" charset="0"/>
              </a:rPr>
              <a:t>I would like to take this opportunity to tell you about the unique educational opportunity that the </a:t>
            </a:r>
            <a:r>
              <a:rPr lang="en-US" altLang="ko-KR" sz="2000" dirty="0" err="1">
                <a:latin typeface="Gulim" charset="0"/>
                <a:ea typeface="Gulim" charset="0"/>
              </a:rPr>
              <a:t>SolBridge</a:t>
            </a:r>
            <a:r>
              <a:rPr lang="en-US" altLang="ko-KR" sz="2000" dirty="0">
                <a:latin typeface="Gulim" charset="0"/>
                <a:ea typeface="Gulim" charset="0"/>
              </a:rPr>
              <a:t> International School of Business offers to students from around the world.</a:t>
            </a:r>
          </a:p>
          <a:p>
            <a:pPr eaLnBrk="1" hangingPunct="1"/>
            <a:endParaRPr lang="en-US" altLang="ko-KR" sz="2000" dirty="0">
              <a:latin typeface="Gulim" charset="0"/>
              <a:ea typeface="Gulim" charset="0"/>
            </a:endParaRPr>
          </a:p>
          <a:p>
            <a:pPr eaLnBrk="1" hangingPunct="1"/>
            <a:r>
              <a:rPr lang="en-US" altLang="ko-KR" sz="2000" dirty="0">
                <a:latin typeface="Gulim" charset="0"/>
                <a:ea typeface="Gulim" charset="0"/>
              </a:rPr>
              <a:t>To do this, I’ll briefly describe the  components of the </a:t>
            </a:r>
            <a:r>
              <a:rPr lang="en-US" altLang="ko-KR" sz="2000" dirty="0" err="1">
                <a:latin typeface="Gulim" charset="0"/>
                <a:ea typeface="Gulim" charset="0"/>
              </a:rPr>
              <a:t>SolBridge</a:t>
            </a:r>
            <a:r>
              <a:rPr lang="en-US" altLang="ko-KR" sz="2000" dirty="0">
                <a:latin typeface="Gulim" charset="0"/>
                <a:ea typeface="Gulim" charset="0"/>
              </a:rPr>
              <a:t> experience that make it unique.</a:t>
            </a:r>
          </a:p>
          <a:p>
            <a:pPr eaLnBrk="1" hangingPunct="1"/>
            <a:endParaRPr lang="en-US" altLang="ko-KR" sz="2000" dirty="0">
              <a:latin typeface="Gulim" charset="0"/>
              <a:ea typeface="Gulim" charset="0"/>
            </a:endParaRPr>
          </a:p>
          <a:p>
            <a:pPr eaLnBrk="1" hangingPunct="1"/>
            <a:r>
              <a:rPr lang="en-US" altLang="ko-KR" sz="2000" dirty="0">
                <a:latin typeface="Gulim" charset="0"/>
                <a:ea typeface="Gulim" charset="0"/>
              </a:rPr>
              <a:t>The background image on the slides I will be using is of the new 14 story, $40 million building that houses the </a:t>
            </a:r>
            <a:br>
              <a:rPr lang="en-US" altLang="ko-KR" sz="2000" dirty="0">
                <a:latin typeface="Gulim" charset="0"/>
                <a:ea typeface="Gulim" charset="0"/>
              </a:rPr>
            </a:br>
            <a:r>
              <a:rPr lang="en-US" altLang="ko-KR" sz="2000" dirty="0" err="1">
                <a:latin typeface="Gulim" charset="0"/>
                <a:ea typeface="Gulim" charset="0"/>
              </a:rPr>
              <a:t>SolBridge</a:t>
            </a:r>
            <a:r>
              <a:rPr lang="en-US" altLang="ko-KR" sz="2000" dirty="0">
                <a:latin typeface="Gulim" charset="0"/>
                <a:ea typeface="Gulim" charset="0"/>
              </a:rPr>
              <a:t> International School of Business.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AU">
              <a:latin typeface="Gulim" charset="0"/>
              <a:ea typeface="Gulim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Gulim" charset="0"/>
              <a:ea typeface="Gulim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9pPr>
          </a:lstStyle>
          <a:p>
            <a:fld id="{F6106F12-E0EE-954C-86D0-0708F9BD2D89}" type="slidenum">
              <a:rPr lang="en-US" altLang="ko-KR" sz="1200">
                <a:latin typeface="Gulim" charset="0"/>
                <a:cs typeface="Arial" charset="0"/>
              </a:rPr>
              <a:pPr/>
              <a:t>21</a:t>
            </a:fld>
            <a:endParaRPr lang="en-US" altLang="ko-KR" sz="1200">
              <a:latin typeface="Gulim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3D011-B2BB-4147-A01A-948A20A34570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14E-98EA-A841-B3FA-0A08336A3615}" type="datetimeFigureOut">
              <a:rPr lang="ru-RU" smtClean="0"/>
              <a:pPr/>
              <a:t>12.07.2017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14E-98EA-A841-B3FA-0A08336A3615}" type="datetimeFigureOut">
              <a:rPr lang="ru-RU" smtClean="0"/>
              <a:pPr/>
              <a:t>12.07.2017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07395-04F2-914E-ADD6-4625E33071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рисунка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4E38714E-98EA-A841-B3FA-0A08336A3615}" type="datetimeFigureOut">
              <a:rPr lang="ru-RU" smtClean="0"/>
              <a:pPr/>
              <a:t>12.07.2017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D007395-04F2-914E-ADD6-4625E33071F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14E-98EA-A841-B3FA-0A08336A3615}" type="datetimeFigureOut">
              <a:rPr lang="ru-RU" smtClean="0"/>
              <a:pPr/>
              <a:t>12.07.2017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07395-04F2-914E-ADD6-4625E33071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14E-98EA-A841-B3FA-0A08336A3615}" type="datetimeFigureOut">
              <a:rPr lang="ru-RU" smtClean="0"/>
              <a:pPr/>
              <a:t>12.07.2017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07395-04F2-914E-ADD6-4625E33071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88731268"/>
      </p:ext>
    </p:extLst>
  </p:cSld>
  <p:clrMapOvr>
    <a:masterClrMapping/>
  </p:clrMapOvr>
  <p:transition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14E-98EA-A841-B3FA-0A08336A3615}" type="datetimeFigureOut">
              <a:rPr lang="ru-RU" smtClean="0"/>
              <a:pPr/>
              <a:t>12.07.2017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07395-04F2-914E-ADD6-4625E33071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с рисунком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14E-98EA-A841-B3FA-0A08336A3615}" type="datetimeFigureOut">
              <a:rPr lang="ru-RU" smtClean="0"/>
              <a:pPr/>
              <a:t>12.07.2017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14E-98EA-A841-B3FA-0A08336A3615}" type="datetimeFigureOut">
              <a:rPr lang="ru-RU" smtClean="0"/>
              <a:pPr/>
              <a:t>12.07.2017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07395-04F2-914E-ADD6-4625E33071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14E-98EA-A841-B3FA-0A08336A3615}" type="datetimeFigureOut">
              <a:rPr lang="ru-RU" smtClean="0"/>
              <a:pPr/>
              <a:t>12.07.2017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07395-04F2-914E-ADD6-4625E33071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14E-98EA-A841-B3FA-0A08336A3615}" type="datetimeFigureOut">
              <a:rPr lang="ru-RU" smtClean="0"/>
              <a:pPr/>
              <a:t>12.07.2017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07395-04F2-914E-ADD6-4625E33071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14E-98EA-A841-B3FA-0A08336A3615}" type="datetimeFigureOut">
              <a:rPr lang="ru-RU" smtClean="0"/>
              <a:pPr/>
              <a:t>12.07.2017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07395-04F2-914E-ADD6-4625E33071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8714E-98EA-A841-B3FA-0A08336A3615}" type="datetimeFigureOut">
              <a:rPr lang="ru-RU" smtClean="0"/>
              <a:pPr/>
              <a:t>12.07.2017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07395-04F2-914E-ADD6-4625E33071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4E38714E-98EA-A841-B3FA-0A08336A3615}" type="datetimeFigureOut">
              <a:rPr lang="ru-RU" smtClean="0"/>
              <a:pPr/>
              <a:t>12.07.2017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D007395-04F2-914E-ADD6-4625E33071F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E38714E-98EA-A841-B3FA-0A08336A3615}" type="datetimeFigureOut">
              <a:rPr lang="ru-RU" smtClean="0"/>
              <a:pPr/>
              <a:t>12.07.2017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3D007395-04F2-914E-ADD6-4625E33071F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9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4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ДВГУПС лого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4335" y="272611"/>
            <a:ext cx="3920164" cy="2494651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65174" y="2661914"/>
            <a:ext cx="7612063" cy="1417638"/>
          </a:xfrm>
        </p:spPr>
        <p:txBody>
          <a:bodyPr/>
          <a:lstStyle/>
          <a:p>
            <a:r>
              <a:rPr lang="ru-RU" sz="7200" i="1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Университеты</a:t>
            </a:r>
            <a:r>
              <a:rPr lang="en-US" sz="7200" i="1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-</a:t>
            </a:r>
            <a:r>
              <a:rPr lang="ru-RU" sz="7200" i="1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партнёры</a:t>
            </a:r>
            <a:r>
              <a:rPr lang="ru-RU" sz="7200" i="1" dirty="0">
                <a:solidFill>
                  <a:schemeClr val="accent2"/>
                </a:solidFill>
                <a:latin typeface="Times New Roman"/>
                <a:cs typeface="Times New Roman"/>
              </a:rPr>
              <a:t/>
            </a:r>
            <a:br>
              <a:rPr lang="ru-RU" sz="7200" i="1" dirty="0">
                <a:solidFill>
                  <a:schemeClr val="accent2"/>
                </a:solidFill>
                <a:latin typeface="Times New Roman"/>
                <a:cs typeface="Times New Roman"/>
              </a:rPr>
            </a:br>
            <a:endParaRPr lang="ru-RU" sz="7200" i="1" dirty="0">
              <a:solidFill>
                <a:schemeClr val="accent2"/>
              </a:solidFill>
              <a:latin typeface="Times New Roman"/>
              <a:cs typeface="Times New Roman"/>
            </a:endParaRPr>
          </a:p>
        </p:txBody>
      </p:sp>
      <p:pic>
        <p:nvPicPr>
          <p:cNvPr id="5" name="Изображение 4" descr="ИМС Лого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3789" y="-350510"/>
            <a:ext cx="2718079" cy="2718079"/>
          </a:xfrm>
          <a:prstGeom prst="rect">
            <a:avLst/>
          </a:prstGeom>
        </p:spPr>
      </p:pic>
      <p:pic>
        <p:nvPicPr>
          <p:cNvPr id="6" name="Picture 2" descr="C:\Users\Влад\Desktop\PPT ZLOBINA\ajo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3957051"/>
            <a:ext cx="1737895" cy="1737895"/>
          </a:xfrm>
          <a:prstGeom prst="rect">
            <a:avLst/>
          </a:prstGeom>
          <a:noFill/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5"/>
          <a:srcRect l="5677" t="13116" r="5509" b="17377"/>
          <a:stretch/>
        </p:blipFill>
        <p:spPr>
          <a:xfrm>
            <a:off x="0" y="5319702"/>
            <a:ext cx="1898316" cy="1507061"/>
          </a:xfrm>
          <a:prstGeom prst="round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6"/>
          <a:srcRect l="8519" t="7102" r="8105" b="8020"/>
          <a:stretch/>
        </p:blipFill>
        <p:spPr>
          <a:xfrm>
            <a:off x="7857474" y="5498920"/>
            <a:ext cx="1286526" cy="1296737"/>
          </a:xfrm>
          <a:prstGeom prst="ellipse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5789" y="4347179"/>
            <a:ext cx="3272354" cy="1828131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8"/>
          <a:srcRect r="79240"/>
          <a:stretch/>
        </p:blipFill>
        <p:spPr>
          <a:xfrm>
            <a:off x="0" y="-89014"/>
            <a:ext cx="1898316" cy="2336507"/>
          </a:xfrm>
          <a:prstGeom prst="rect">
            <a:avLst/>
          </a:prstGeom>
        </p:spPr>
      </p:pic>
      <p:pic>
        <p:nvPicPr>
          <p:cNvPr id="10" name="Picture 2" descr="http://cuarc.com/wp-content/uploads/2013/07/images-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4499" y="4121972"/>
            <a:ext cx="1376947" cy="1376948"/>
          </a:xfrm>
          <a:prstGeom prst="ellipse">
            <a:avLst/>
          </a:prstGeom>
          <a:noFill/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4499" y="5542559"/>
            <a:ext cx="1265501" cy="126550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4699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2"/>
          <a:srcRect l="5677" t="13116" r="5509" b="17377"/>
          <a:stretch/>
        </p:blipFill>
        <p:spPr>
          <a:xfrm>
            <a:off x="-13368" y="0"/>
            <a:ext cx="1751263" cy="1390317"/>
          </a:xfrm>
          <a:prstGeom prst="roundRect">
            <a:avLst/>
          </a:prstGeom>
        </p:spPr>
      </p:pic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58204" cy="1390317"/>
          </a:xfrm>
        </p:spPr>
        <p:txBody>
          <a:bodyPr/>
          <a:lstStyle/>
          <a:p>
            <a:r>
              <a:rPr lang="en-US" sz="4800" i="1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       </a:t>
            </a:r>
            <a:r>
              <a:rPr lang="ru-RU" sz="4800" i="1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Университеты-партнеры:</a:t>
            </a:r>
          </a:p>
        </p:txBody>
      </p:sp>
      <p:sp>
        <p:nvSpPr>
          <p:cNvPr id="18434" name="Содержимое 2"/>
          <p:cNvSpPr>
            <a:spLocks noGrp="1"/>
          </p:cNvSpPr>
          <p:nvPr>
            <p:ph idx="1"/>
          </p:nvPr>
        </p:nvSpPr>
        <p:spPr>
          <a:xfrm>
            <a:off x="611560" y="1637683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i="1" dirty="0" smtClean="0">
                <a:solidFill>
                  <a:schemeClr val="accent2"/>
                </a:solidFill>
                <a:effectLst/>
                <a:latin typeface="Times New Roman"/>
                <a:cs typeface="Times New Roman"/>
              </a:rPr>
              <a:t>Католический университет сотрудничает с </a:t>
            </a:r>
            <a:r>
              <a:rPr lang="en-US" sz="3200" i="1" dirty="0" smtClean="0">
                <a:solidFill>
                  <a:schemeClr val="accent2"/>
                </a:solidFill>
                <a:effectLst/>
                <a:latin typeface="Times New Roman"/>
                <a:cs typeface="Times New Roman"/>
              </a:rPr>
              <a:t>96 </a:t>
            </a:r>
            <a:r>
              <a:rPr lang="ru-RU" sz="3200" i="1" dirty="0" smtClean="0">
                <a:solidFill>
                  <a:schemeClr val="accent2"/>
                </a:solidFill>
                <a:effectLst/>
                <a:latin typeface="Times New Roman"/>
                <a:cs typeface="Times New Roman"/>
              </a:rPr>
              <a:t>университетами в</a:t>
            </a:r>
            <a:r>
              <a:rPr lang="en-US" sz="3200" i="1" dirty="0" smtClean="0">
                <a:solidFill>
                  <a:schemeClr val="accent2"/>
                </a:solidFill>
                <a:effectLst/>
                <a:latin typeface="Times New Roman"/>
                <a:cs typeface="Times New Roman"/>
              </a:rPr>
              <a:t> 15 </a:t>
            </a:r>
            <a:r>
              <a:rPr lang="ru-RU" sz="3200" i="1" dirty="0" smtClean="0">
                <a:solidFill>
                  <a:schemeClr val="accent2"/>
                </a:solidFill>
                <a:effectLst/>
                <a:latin typeface="Times New Roman"/>
                <a:cs typeface="Times New Roman"/>
              </a:rPr>
              <a:t>странах</a:t>
            </a:r>
            <a:r>
              <a:rPr lang="en-US" sz="3200" i="1" dirty="0" smtClean="0">
                <a:solidFill>
                  <a:schemeClr val="accent2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ru-RU" sz="3200" i="1" dirty="0" smtClean="0">
                <a:solidFill>
                  <a:schemeClr val="accent2"/>
                </a:solidFill>
                <a:effectLst/>
                <a:latin typeface="Times New Roman"/>
                <a:cs typeface="Times New Roman"/>
              </a:rPr>
              <a:t>Мира</a:t>
            </a:r>
            <a:endParaRPr lang="ru-RU" sz="2800" i="1" dirty="0" smtClean="0">
              <a:solidFill>
                <a:schemeClr val="accent2"/>
              </a:solidFill>
              <a:effectLst/>
              <a:latin typeface="Times New Roman"/>
              <a:cs typeface="Times New Roman"/>
            </a:endParaRPr>
          </a:p>
        </p:txBody>
      </p:sp>
      <p:pic>
        <p:nvPicPr>
          <p:cNvPr id="5" name="Picture 2" descr="C:\Users\Vasya_000\Desktop\ПРЕЗЕНТАЦИЯ_ИТОГ\kore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820458"/>
            <a:ext cx="8358246" cy="3643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49111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91231_ma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9684" y="441157"/>
            <a:ext cx="7429520" cy="6072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2746430" y="4603507"/>
            <a:ext cx="5013795" cy="1357312"/>
          </a:xfrm>
        </p:spPr>
        <p:txBody>
          <a:bodyPr/>
          <a:lstStyle/>
          <a:p>
            <a:r>
              <a:rPr lang="ru-RU" sz="4400" i="1" dirty="0" smtClean="0">
                <a:solidFill>
                  <a:srgbClr val="F88600"/>
                </a:solidFill>
                <a:latin typeface="Times New Roman"/>
                <a:cs typeface="Times New Roman"/>
              </a:rPr>
              <a:t>Территория кампуса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3"/>
          <a:srcRect l="5677" t="13116" r="5509" b="17377"/>
          <a:stretch/>
        </p:blipFill>
        <p:spPr>
          <a:xfrm>
            <a:off x="-13368" y="0"/>
            <a:ext cx="1751263" cy="139031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504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071563"/>
          </a:xfrm>
        </p:spPr>
        <p:txBody>
          <a:bodyPr/>
          <a:lstStyle/>
          <a:p>
            <a:r>
              <a:rPr lang="ru-RU" sz="4800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Кампус</a:t>
            </a:r>
          </a:p>
        </p:txBody>
      </p:sp>
      <p:sp>
        <p:nvSpPr>
          <p:cNvPr id="21507" name="Содержимое 7"/>
          <p:cNvSpPr>
            <a:spLocks noGrp="1"/>
          </p:cNvSpPr>
          <p:nvPr>
            <p:ph idx="1"/>
          </p:nvPr>
        </p:nvSpPr>
        <p:spPr>
          <a:xfrm>
            <a:off x="935789" y="928688"/>
            <a:ext cx="8341895" cy="1878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i="1" dirty="0" smtClean="0">
                <a:solidFill>
                  <a:srgbClr val="FF6600"/>
                </a:solidFill>
                <a:effectLst/>
                <a:latin typeface="Times New Roman"/>
                <a:cs typeface="Times New Roman"/>
              </a:rPr>
              <a:t>        </a:t>
            </a:r>
            <a:r>
              <a:rPr lang="ru-RU" sz="3600" i="1" dirty="0" smtClean="0">
                <a:solidFill>
                  <a:srgbClr val="FF6600"/>
                </a:solidFill>
                <a:effectLst/>
                <a:latin typeface="Times New Roman"/>
                <a:cs typeface="Times New Roman"/>
              </a:rPr>
              <a:t>Кампус Католического </a:t>
            </a:r>
            <a:r>
              <a:rPr lang="en-US" sz="3600" i="1" dirty="0" smtClean="0">
                <a:solidFill>
                  <a:srgbClr val="FF66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ru-RU" sz="3600" i="1" dirty="0" smtClean="0">
                <a:solidFill>
                  <a:srgbClr val="FF6600"/>
                </a:solidFill>
                <a:effectLst/>
                <a:latin typeface="Times New Roman"/>
                <a:cs typeface="Times New Roman"/>
              </a:rPr>
              <a:t>Университета состоит из 14 строений:</a:t>
            </a:r>
            <a:r>
              <a:rPr lang="en-US" sz="3600" i="1" dirty="0" smtClean="0">
                <a:solidFill>
                  <a:srgbClr val="FF6600"/>
                </a:solidFill>
                <a:effectLst/>
                <a:latin typeface="Times New Roman"/>
                <a:cs typeface="Times New Roman"/>
              </a:rPr>
              <a:t>  </a:t>
            </a:r>
            <a:endParaRPr lang="ru-RU" sz="3600" i="1" dirty="0" smtClean="0">
              <a:solidFill>
                <a:srgbClr val="FF6600"/>
              </a:solidFill>
              <a:effectLst/>
              <a:latin typeface="Times New Roman"/>
              <a:cs typeface="Times New Roman"/>
            </a:endParaRPr>
          </a:p>
        </p:txBody>
      </p:sp>
      <p:pic>
        <p:nvPicPr>
          <p:cNvPr id="9" name="Picture 3" descr="C:\Users\Vasya_000\Desktop\ПРЕЗЕНТАЦИЯ_ИТОГ\385322_314338395259331_2053187862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2000240"/>
            <a:ext cx="4071966" cy="2532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 descr="C:\Users\Vasya_000\Desktop\ПРЕЗЕНТАЦИЯ_ИТОГ\302132_314338101926027_1695293168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71679"/>
            <a:ext cx="2571736" cy="4786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C:\Users\Vasya_000\Desktop\ПРЕЗЕНТАЦИЯ_ИТОГ\387370_314338375259333_857098815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50512" y="4429132"/>
            <a:ext cx="4121574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Users\Vasya_000\Desktop\ПРЕЗЕНТАЦИЯ_ИТОГ\CATHOLIC\308837_314337898592714_1637038381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4898" y="2000240"/>
            <a:ext cx="2669102" cy="4857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6"/>
          <a:srcRect l="5677" t="13116" r="5509" b="17377"/>
          <a:stretch/>
        </p:blipFill>
        <p:spPr>
          <a:xfrm>
            <a:off x="-13368" y="0"/>
            <a:ext cx="1751263" cy="139031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269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Заголовок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809" t="-2914"/>
          <a:stretch>
            <a:fillRect/>
          </a:stretch>
        </p:blipFill>
        <p:spPr bwMode="auto">
          <a:xfrm>
            <a:off x="685800" y="0"/>
            <a:ext cx="7924800" cy="216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5" descr="CIMG22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80" t="2803" r="1869" b="12460"/>
          <a:stretch>
            <a:fillRect/>
          </a:stretch>
        </p:blipFill>
        <p:spPr bwMode="auto">
          <a:xfrm>
            <a:off x="1785807" y="2169687"/>
            <a:ext cx="6052182" cy="437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4"/>
          <a:srcRect l="8519" t="7102" r="8105" b="8020"/>
          <a:stretch/>
        </p:blipFill>
        <p:spPr>
          <a:xfrm>
            <a:off x="0" y="0"/>
            <a:ext cx="1684422" cy="169779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1035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2"/>
          <a:srcRect l="8519" t="7102" r="8105" b="8020"/>
          <a:stretch/>
        </p:blipFill>
        <p:spPr>
          <a:xfrm>
            <a:off x="0" y="0"/>
            <a:ext cx="1684422" cy="1697791"/>
          </a:xfrm>
          <a:prstGeom prst="ellipse">
            <a:avLst/>
          </a:prstGeom>
        </p:spPr>
      </p:pic>
      <p:sp>
        <p:nvSpPr>
          <p:cNvPr id="14337" name="Заголовок 1"/>
          <p:cNvSpPr>
            <a:spLocks/>
          </p:cNvSpPr>
          <p:nvPr/>
        </p:nvSpPr>
        <p:spPr bwMode="auto">
          <a:xfrm>
            <a:off x="609600" y="-25400"/>
            <a:ext cx="84582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4400" b="1" dirty="0">
                <a:solidFill>
                  <a:srgbClr val="FF9100"/>
                </a:solidFill>
                <a:latin typeface="Times New Roman" charset="0"/>
                <a:cs typeface="Times New Roman" charset="0"/>
              </a:rPr>
              <a:t>KWANGWOON UNIVERSITY</a:t>
            </a:r>
            <a:endParaRPr lang="ru-RU" sz="4400" b="1" dirty="0">
              <a:solidFill>
                <a:srgbClr val="FF91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3076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55575" y="3599749"/>
            <a:ext cx="6324600" cy="24384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endParaRPr kumimoji="0" lang="ru-RU" i="1" dirty="0">
              <a:latin typeface="Times New Roman"/>
              <a:cs typeface="Times New Roman"/>
            </a:endParaRPr>
          </a:p>
          <a:p>
            <a:pPr eaLnBrk="1" hangingPunct="1">
              <a:defRPr/>
            </a:pPr>
            <a:r>
              <a:rPr kumimoji="0" lang="ru-RU" sz="2800" i="1" dirty="0">
                <a:latin typeface="Times New Roman"/>
                <a:cs typeface="Times New Roman"/>
              </a:rPr>
              <a:t>Университет был основан в 1934 году. Более 80 лет он является ведущим среди университетов Кореи, занимающихся информационными технологиями. </a:t>
            </a:r>
          </a:p>
        </p:txBody>
      </p:sp>
      <p:sp>
        <p:nvSpPr>
          <p:cNvPr id="14340" name="Прямоугольник 1"/>
          <p:cNvSpPr>
            <a:spLocks noChangeArrowheads="1"/>
          </p:cNvSpPr>
          <p:nvPr/>
        </p:nvSpPr>
        <p:spPr bwMode="auto">
          <a:xfrm>
            <a:off x="4648200" y="1003300"/>
            <a:ext cx="4572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200" i="1" dirty="0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Расположен в г. Сеул, Республика Корея</a:t>
            </a:r>
          </a:p>
        </p:txBody>
      </p:sp>
      <p:pic>
        <p:nvPicPr>
          <p:cNvPr id="14341" name="Picture 10" descr="C:\Users\User\Desktop\0_6d349_394efdbc_X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530" y="1392761"/>
            <a:ext cx="417195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AutoShape 12" descr="https://apf.mail.ru/cgi-bin/readmsg/1378109656324.jpg?id=14138932140000000074%3B0%3B4&amp;x-email=nice-44%40mail.ru&amp;exif=1&amp;bs=1547629&amp;bl=561447&amp;ct=image%2Fjpeg&amp;cn=1378109656324.jpg&amp;cte=base6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080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24100"/>
            <a:ext cx="2362200" cy="327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55392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idx="1"/>
          </p:nvPr>
        </p:nvSpPr>
        <p:spPr>
          <a:xfrm>
            <a:off x="592651" y="1891862"/>
            <a:ext cx="8045369" cy="5833461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  <a:defRPr/>
            </a:pPr>
            <a:r>
              <a:rPr kumimoji="0" lang="ru-RU" sz="3200" i="1" dirty="0">
                <a:solidFill>
                  <a:srgbClr val="F88600"/>
                </a:solidFill>
                <a:latin typeface="Times New Roman"/>
                <a:cs typeface="Times New Roman"/>
              </a:rPr>
              <a:t>Занимает 2-е место в Р. Корея по количеству научных публикаций по всему Миру (2010-2012г.)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kumimoji="0" lang="ru-RU" sz="3200" i="1" dirty="0">
                <a:solidFill>
                  <a:srgbClr val="F88600"/>
                </a:solidFill>
                <a:latin typeface="Times New Roman"/>
                <a:cs typeface="Times New Roman"/>
              </a:rPr>
              <a:t> В 2011 году университет занял 28 место среди лучших университетов страны.</a:t>
            </a:r>
          </a:p>
          <a:p>
            <a:pPr eaLnBrk="1" hangingPunct="1">
              <a:buFont typeface="Wingdings" charset="2"/>
              <a:buChar char="Ø"/>
              <a:defRPr/>
            </a:pPr>
            <a:r>
              <a:rPr kumimoji="0" lang="ru-RU" sz="3200" i="1" dirty="0">
                <a:solidFill>
                  <a:srgbClr val="F88600"/>
                </a:solidFill>
                <a:latin typeface="Times New Roman"/>
                <a:cs typeface="Times New Roman"/>
              </a:rPr>
              <a:t>Входит в «ТОП</a:t>
            </a:r>
            <a:r>
              <a:rPr kumimoji="0" lang="en-US" sz="3200" i="1" dirty="0">
                <a:solidFill>
                  <a:srgbClr val="F88600"/>
                </a:solidFill>
                <a:latin typeface="Times New Roman"/>
                <a:cs typeface="Times New Roman"/>
              </a:rPr>
              <a:t>10</a:t>
            </a:r>
            <a:r>
              <a:rPr kumimoji="0" lang="ru-RU" sz="3200" i="1" dirty="0">
                <a:solidFill>
                  <a:srgbClr val="F88600"/>
                </a:solidFill>
                <a:latin typeface="Times New Roman"/>
                <a:cs typeface="Times New Roman"/>
              </a:rPr>
              <a:t>»</a:t>
            </a:r>
            <a:r>
              <a:rPr kumimoji="0" lang="en-US" sz="3200" i="1" dirty="0">
                <a:solidFill>
                  <a:srgbClr val="F88600"/>
                </a:solidFill>
                <a:latin typeface="Times New Roman"/>
                <a:cs typeface="Times New Roman"/>
              </a:rPr>
              <a:t> </a:t>
            </a:r>
            <a:r>
              <a:rPr kumimoji="0" lang="ru-RU" sz="3200" i="1" dirty="0">
                <a:solidFill>
                  <a:srgbClr val="F88600"/>
                </a:solidFill>
                <a:latin typeface="Times New Roman"/>
                <a:cs typeface="Times New Roman"/>
              </a:rPr>
              <a:t>университетов </a:t>
            </a:r>
            <a:r>
              <a:rPr kumimoji="0" lang="ru-RU" sz="3200" i="1" dirty="0" err="1">
                <a:solidFill>
                  <a:srgbClr val="F88600"/>
                </a:solidFill>
                <a:latin typeface="Times New Roman"/>
                <a:cs typeface="Times New Roman"/>
              </a:rPr>
              <a:t>Р.Корея</a:t>
            </a:r>
            <a:r>
              <a:rPr kumimoji="0" lang="en-US" sz="3200" i="1" dirty="0">
                <a:solidFill>
                  <a:srgbClr val="F88600"/>
                </a:solidFill>
                <a:latin typeface="Times New Roman"/>
                <a:cs typeface="Times New Roman"/>
              </a:rPr>
              <a:t> </a:t>
            </a:r>
            <a:r>
              <a:rPr kumimoji="0" lang="ru-RU" sz="3200" i="1" dirty="0">
                <a:solidFill>
                  <a:srgbClr val="F88600"/>
                </a:solidFill>
                <a:latin typeface="Times New Roman"/>
                <a:cs typeface="Times New Roman"/>
              </a:rPr>
              <a:t>в</a:t>
            </a:r>
            <a:r>
              <a:rPr kumimoji="0" lang="en-US" sz="3200" i="1" dirty="0">
                <a:solidFill>
                  <a:srgbClr val="F88600"/>
                </a:solidFill>
                <a:latin typeface="Times New Roman"/>
                <a:cs typeface="Times New Roman"/>
              </a:rPr>
              <a:t> 2013</a:t>
            </a:r>
            <a:r>
              <a:rPr kumimoji="0" lang="ru-RU" sz="3200" i="1" dirty="0">
                <a:solidFill>
                  <a:srgbClr val="F88600"/>
                </a:solidFill>
                <a:latin typeface="Times New Roman"/>
                <a:cs typeface="Times New Roman"/>
              </a:rPr>
              <a:t> году</a:t>
            </a:r>
            <a:r>
              <a:rPr kumimoji="0" lang="en-US" sz="3200" i="1" dirty="0">
                <a:solidFill>
                  <a:srgbClr val="F88600"/>
                </a:solidFill>
                <a:latin typeface="Times New Roman"/>
                <a:cs typeface="Times New Roman"/>
              </a:rPr>
              <a:t> </a:t>
            </a:r>
            <a:r>
              <a:rPr kumimoji="0" lang="ru-RU" sz="3200" i="1" dirty="0">
                <a:solidFill>
                  <a:srgbClr val="F88600"/>
                </a:solidFill>
                <a:latin typeface="Times New Roman"/>
                <a:cs typeface="Times New Roman"/>
              </a:rPr>
              <a:t>по версии</a:t>
            </a:r>
            <a:r>
              <a:rPr kumimoji="0" lang="en-US" sz="3200" i="1" dirty="0">
                <a:solidFill>
                  <a:srgbClr val="F88600"/>
                </a:solidFill>
                <a:latin typeface="Times New Roman"/>
                <a:cs typeface="Times New Roman"/>
              </a:rPr>
              <a:t> </a:t>
            </a:r>
            <a:r>
              <a:rPr kumimoji="0" lang="ru-RU" sz="3200" i="1" dirty="0">
                <a:solidFill>
                  <a:srgbClr val="F88600"/>
                </a:solidFill>
                <a:latin typeface="Times New Roman"/>
                <a:cs typeface="Times New Roman"/>
              </a:rPr>
              <a:t>редакции </a:t>
            </a:r>
            <a:r>
              <a:rPr kumimoji="0" lang="en-US" sz="3200" i="1" dirty="0">
                <a:solidFill>
                  <a:srgbClr val="F88600"/>
                </a:solidFill>
                <a:latin typeface="Times New Roman"/>
                <a:cs typeface="Times New Roman"/>
              </a:rPr>
              <a:t>Dong-A </a:t>
            </a:r>
            <a:r>
              <a:rPr kumimoji="0" lang="en-US" sz="3200" i="1" dirty="0" err="1">
                <a:solidFill>
                  <a:srgbClr val="F88600"/>
                </a:solidFill>
                <a:latin typeface="Times New Roman"/>
                <a:cs typeface="Times New Roman"/>
              </a:rPr>
              <a:t>Ilbo</a:t>
            </a:r>
            <a:endParaRPr kumimoji="0" lang="en-US" sz="3200" i="1" dirty="0">
              <a:solidFill>
                <a:srgbClr val="F88600"/>
              </a:solidFill>
              <a:latin typeface="Times New Roman"/>
              <a:cs typeface="Times New Roman"/>
            </a:endParaRPr>
          </a:p>
          <a:p>
            <a:pPr eaLnBrk="1" hangingPunct="1">
              <a:buFontTx/>
              <a:buNone/>
              <a:defRPr/>
            </a:pPr>
            <a:endParaRPr kumimoji="0" lang="ru-RU" sz="2800" dirty="0">
              <a:latin typeface="Californian FB" charset="0"/>
              <a:cs typeface="+mn-cs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l="8519" t="7102" r="8105" b="8020"/>
          <a:stretch/>
        </p:blipFill>
        <p:spPr>
          <a:xfrm>
            <a:off x="0" y="0"/>
            <a:ext cx="1684422" cy="169779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1434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2"/>
          <a:srcRect l="8519" t="7102" r="8105" b="8020"/>
          <a:stretch/>
        </p:blipFill>
        <p:spPr>
          <a:xfrm>
            <a:off x="0" y="0"/>
            <a:ext cx="1684422" cy="1697791"/>
          </a:xfrm>
          <a:prstGeom prst="ellipse">
            <a:avLst/>
          </a:prstGeom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71500" y="450163"/>
            <a:ext cx="8763000" cy="1851474"/>
          </a:xfrm>
        </p:spPr>
        <p:txBody>
          <a:bodyPr/>
          <a:lstStyle/>
          <a:p>
            <a:pPr eaLnBrk="1" hangingPunct="1">
              <a:defRPr/>
            </a:pPr>
            <a:r>
              <a:rPr kumimoji="0" lang="ru-RU" sz="3200" i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Из 9000 студентов обучающихся в </a:t>
            </a:r>
            <a:r>
              <a:rPr kumimoji="0" lang="ru-RU" sz="3200" i="1" dirty="0" err="1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Квангвуне</a:t>
            </a:r>
            <a:r>
              <a:rPr kumimoji="0" lang="ru-RU" sz="3200" i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, более чем 5000 выпускников известны по всему миру</a:t>
            </a:r>
          </a:p>
        </p:txBody>
      </p:sp>
      <p:pic>
        <p:nvPicPr>
          <p:cNvPr id="16387" name="Picture 7" descr="выпускни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вып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05200"/>
            <a:ext cx="4800600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8446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Vasya_000\Desktop\ПРЕЗЕНТАЦИЯ\campus 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1"/>
            <a:ext cx="8061767" cy="457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Подзаголовок 5"/>
          <p:cNvSpPr>
            <a:spLocks/>
          </p:cNvSpPr>
          <p:nvPr/>
        </p:nvSpPr>
        <p:spPr bwMode="auto">
          <a:xfrm>
            <a:off x="838200" y="4857750"/>
            <a:ext cx="71628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2400" i="1" dirty="0">
                <a:solidFill>
                  <a:srgbClr val="F88600"/>
                </a:solidFill>
                <a:latin typeface="Times New Roman" charset="0"/>
                <a:cs typeface="Times New Roman" charset="0"/>
              </a:rPr>
              <a:t>Кампус университета состоит из 15 строений: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ru-RU" sz="2400" i="1" dirty="0">
                <a:solidFill>
                  <a:srgbClr val="F88600"/>
                </a:solidFill>
                <a:latin typeface="Times New Roman" charset="0"/>
                <a:cs typeface="Times New Roman" charset="0"/>
              </a:rPr>
              <a:t>5 учебных корпуса,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ru-RU" sz="2400" i="1" dirty="0">
                <a:solidFill>
                  <a:srgbClr val="F88600"/>
                </a:solidFill>
                <a:latin typeface="Times New Roman" charset="0"/>
                <a:cs typeface="Times New Roman" charset="0"/>
              </a:rPr>
              <a:t>Библиотека,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ru-RU" sz="2400" i="1" dirty="0">
                <a:solidFill>
                  <a:srgbClr val="F88600"/>
                </a:solidFill>
                <a:latin typeface="Times New Roman" charset="0"/>
                <a:cs typeface="Times New Roman" charset="0"/>
              </a:rPr>
              <a:t>Спортивный комплекс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ru-RU" sz="2400" i="1" dirty="0">
                <a:solidFill>
                  <a:srgbClr val="F88600"/>
                </a:solidFill>
                <a:latin typeface="Times New Roman" charset="0"/>
                <a:cs typeface="Times New Roman" charset="0"/>
              </a:rPr>
              <a:t>Кафетерия и др.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ru-RU" sz="1500" dirty="0">
              <a:solidFill>
                <a:srgbClr val="898989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3"/>
          <a:srcRect l="8519" t="7102" r="8105" b="8020"/>
          <a:stretch/>
        </p:blipFill>
        <p:spPr>
          <a:xfrm>
            <a:off x="0" y="0"/>
            <a:ext cx="1684422" cy="169779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9396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idx="1"/>
          </p:nvPr>
        </p:nvSpPr>
        <p:spPr>
          <a:xfrm>
            <a:off x="358775" y="1657035"/>
            <a:ext cx="8785225" cy="1834734"/>
          </a:xfrm>
        </p:spPr>
        <p:txBody>
          <a:bodyPr>
            <a:noAutofit/>
          </a:bodyPr>
          <a:lstStyle/>
          <a:p>
            <a:pPr marL="0" indent="0" algn="ctr" eaLnBrk="1" hangingPunct="1">
              <a:lnSpc>
                <a:spcPct val="80000"/>
              </a:lnSpc>
              <a:buNone/>
              <a:defRPr/>
            </a:pPr>
            <a:r>
              <a:rPr kumimoji="0" lang="ru-RU" sz="2800" i="1" dirty="0">
                <a:solidFill>
                  <a:srgbClr val="F88600"/>
                </a:solidFill>
                <a:latin typeface="Times New Roman"/>
                <a:cs typeface="Times New Roman"/>
              </a:rPr>
              <a:t>Общежития расположены на территории университета.</a:t>
            </a:r>
          </a:p>
          <a:p>
            <a:pPr eaLnBrk="1" hangingPunct="1">
              <a:lnSpc>
                <a:spcPct val="80000"/>
              </a:lnSpc>
              <a:buFont typeface="Wingdings" charset="2"/>
              <a:buChar char="Ø"/>
              <a:defRPr/>
            </a:pPr>
            <a:r>
              <a:rPr kumimoji="0" lang="ru-RU" sz="2800" i="1" dirty="0">
                <a:solidFill>
                  <a:srgbClr val="F88600"/>
                </a:solidFill>
                <a:latin typeface="Times New Roman"/>
                <a:cs typeface="Times New Roman"/>
              </a:rPr>
              <a:t>Дорога от </a:t>
            </a:r>
            <a:r>
              <a:rPr kumimoji="0" lang="en-US" sz="2800" i="1" dirty="0">
                <a:solidFill>
                  <a:srgbClr val="F88600"/>
                </a:solidFill>
                <a:latin typeface="Times New Roman"/>
                <a:cs typeface="Times New Roman"/>
              </a:rPr>
              <a:t>International House I </a:t>
            </a:r>
            <a:r>
              <a:rPr kumimoji="0" lang="ru-RU" sz="2800" i="1" dirty="0">
                <a:solidFill>
                  <a:srgbClr val="F88600"/>
                </a:solidFill>
                <a:latin typeface="Times New Roman"/>
                <a:cs typeface="Times New Roman"/>
              </a:rPr>
              <a:t>занимает 7 минут. </a:t>
            </a:r>
          </a:p>
          <a:p>
            <a:pPr eaLnBrk="1" hangingPunct="1">
              <a:lnSpc>
                <a:spcPct val="80000"/>
              </a:lnSpc>
              <a:buFont typeface="Wingdings" charset="2"/>
              <a:buChar char="Ø"/>
              <a:defRPr/>
            </a:pPr>
            <a:r>
              <a:rPr kumimoji="0" lang="ru-RU" sz="2800" i="1" dirty="0">
                <a:solidFill>
                  <a:srgbClr val="F88600"/>
                </a:solidFill>
                <a:latin typeface="Times New Roman"/>
                <a:cs typeface="Times New Roman"/>
              </a:rPr>
              <a:t>Дорога от </a:t>
            </a:r>
            <a:r>
              <a:rPr kumimoji="0" lang="en-US" sz="2800" i="1" dirty="0">
                <a:solidFill>
                  <a:srgbClr val="F88600"/>
                </a:solidFill>
                <a:latin typeface="Times New Roman"/>
                <a:cs typeface="Times New Roman"/>
              </a:rPr>
              <a:t>International House II </a:t>
            </a:r>
            <a:r>
              <a:rPr kumimoji="0" lang="ru-RU" sz="2800" i="1" dirty="0">
                <a:solidFill>
                  <a:srgbClr val="F88600"/>
                </a:solidFill>
                <a:latin typeface="Times New Roman"/>
                <a:cs typeface="Times New Roman"/>
              </a:rPr>
              <a:t>занимает 10 минут. </a:t>
            </a:r>
          </a:p>
        </p:txBody>
      </p:sp>
      <p:pic>
        <p:nvPicPr>
          <p:cNvPr id="25603" name="Picture 6" descr="C:\Users\User\Desktop\100370_ulica_doroga_mashiny_doma_perexod_devushka_solnce__3808x2768_(www.GdeFon.ru)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3733800"/>
            <a:ext cx="3917066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3"/>
          <a:srcRect l="8519" t="7102" r="8105" b="8020"/>
          <a:stretch/>
        </p:blipFill>
        <p:spPr>
          <a:xfrm>
            <a:off x="0" y="0"/>
            <a:ext cx="1684422" cy="169779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90090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6"/>
          <p:cNvSpPr txBox="1">
            <a:spLocks noChangeArrowheads="1"/>
          </p:cNvSpPr>
          <p:nvPr/>
        </p:nvSpPr>
        <p:spPr bwMode="auto">
          <a:xfrm>
            <a:off x="34925" y="1484313"/>
            <a:ext cx="9144000" cy="46474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9pPr>
          </a:lstStyle>
          <a:p>
            <a:pPr algn="ctr" eaLnBrk="1" hangingPunct="1">
              <a:defRPr/>
            </a:pPr>
            <a:endParaRPr lang="ru-RU" altLang="ko-KR" sz="6000" b="1" i="1" dirty="0" smtClean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cs typeface="Times New Roman"/>
            </a:endParaRPr>
          </a:p>
          <a:p>
            <a:pPr algn="ctr" eaLnBrk="1" hangingPunct="1">
              <a:defRPr/>
            </a:pPr>
            <a:r>
              <a:rPr lang="ru-RU" altLang="ko-KR" sz="3600" i="1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Международная Школа Бизнеса</a:t>
            </a:r>
            <a:endParaRPr lang="en-US" altLang="ko-KR" sz="3600" i="1" dirty="0" smtClean="0"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</a:endParaRPr>
          </a:p>
          <a:p>
            <a:pPr algn="ctr" eaLnBrk="1" hangingPunct="1">
              <a:defRPr/>
            </a:pPr>
            <a:endParaRPr lang="ru-RU" altLang="ko-KR" sz="40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charset="0"/>
              <a:cs typeface="Arial" charset="0"/>
            </a:endParaRPr>
          </a:p>
          <a:p>
            <a:pPr algn="ctr" eaLnBrk="1" hangingPunct="1">
              <a:defRPr/>
            </a:pPr>
            <a:endParaRPr lang="ru-RU" altLang="ko-KR" sz="40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charset="0"/>
              <a:cs typeface="Arial" charset="0"/>
            </a:endParaRPr>
          </a:p>
          <a:p>
            <a:pPr algn="ctr" eaLnBrk="1" hangingPunct="1">
              <a:defRPr/>
            </a:pPr>
            <a:endParaRPr lang="en-US" altLang="ko-KR" sz="4000" dirty="0" smtClean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ru-RU" sz="4000" i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Уникальная возможность для Вас</a:t>
            </a:r>
            <a:r>
              <a:rPr lang="ru-RU" sz="40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!</a:t>
            </a:r>
            <a:endParaRPr lang="en-US" sz="4000" i="1" dirty="0" smtClean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cs typeface="Times New Roman"/>
            </a:endParaRPr>
          </a:p>
          <a:p>
            <a:pPr eaLnBrk="1" latinLnBrk="1" hangingPunct="1">
              <a:defRPr/>
            </a:pPr>
            <a:endParaRPr lang="en-US" altLang="ko-KR" sz="4000" dirty="0" smtClean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Black" charset="0"/>
              <a:ea typeface="HY헤드라인M" charset="0"/>
              <a:cs typeface="Times New Roman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1632" y="548600"/>
            <a:ext cx="8120733" cy="1200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2400" b="1" i="1" dirty="0">
                <a:solidFill>
                  <a:schemeClr val="bg1"/>
                </a:solidFill>
                <a:latin typeface="Times New Roman"/>
                <a:ea typeface="Gulim" pitchFamily="34" charset="-127"/>
                <a:cs typeface="Times New Roman"/>
              </a:rPr>
              <a:t>ОБУЧЕНИЕ В ЮЖНОЙ КОРЕЕ!</a:t>
            </a:r>
            <a:endParaRPr lang="ru-RU" altLang="ko-KR" sz="2400" i="1" dirty="0">
              <a:solidFill>
                <a:schemeClr val="bg1"/>
              </a:solidFill>
              <a:latin typeface="Times New Roman"/>
              <a:ea typeface="Gulim" pitchFamily="34" charset="-127"/>
              <a:cs typeface="Times New Roman"/>
            </a:endParaRPr>
          </a:p>
          <a:p>
            <a:pPr algn="ctr">
              <a:defRPr/>
            </a:pPr>
            <a:r>
              <a:rPr lang="en-US" altLang="ko-KR" sz="2400" b="1" i="1" dirty="0">
                <a:solidFill>
                  <a:schemeClr val="bg1"/>
                </a:solidFill>
                <a:latin typeface="Times New Roman"/>
                <a:ea typeface="Gulim" pitchFamily="34" charset="-127"/>
                <a:cs typeface="Times New Roman"/>
              </a:rPr>
              <a:t>SOLBRIDGE INTERNATIONAL SCHOOL OF BUSINESS</a:t>
            </a:r>
            <a:endParaRPr lang="en-US" altLang="ko-KR" sz="2400" i="1" dirty="0">
              <a:solidFill>
                <a:schemeClr val="bg1"/>
              </a:solidFill>
              <a:latin typeface="Times New Roman"/>
              <a:ea typeface="Gulim" pitchFamily="34" charset="-127"/>
              <a:cs typeface="Times New Roman"/>
            </a:endParaRPr>
          </a:p>
          <a:p>
            <a:pPr algn="ctr">
              <a:defRPr/>
            </a:pPr>
            <a:endParaRPr lang="ru-RU" sz="2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  <a:ea typeface="Gulim" pitchFamily="34" charset="-127"/>
              <a:cs typeface="Times New Roman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8700" y="2787315"/>
            <a:ext cx="45466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3485512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Vasya_000\Desktop\ПРЕЗЕНТАЦИЯ_ИТОГ\Снимо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57364"/>
            <a:ext cx="9144000" cy="18918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>
              <a:lnSpc>
                <a:spcPct val="110000"/>
              </a:lnSpc>
            </a:pPr>
            <a:r>
              <a:rPr lang="en-US" sz="8000" b="1" dirty="0" smtClean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AJOU </a:t>
            </a:r>
            <a:br>
              <a:rPr lang="en-US" sz="8000" b="1" dirty="0" smtClean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8000" b="1" dirty="0" smtClean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UNIVERSITY</a:t>
            </a:r>
            <a:r>
              <a:rPr lang="en-US" sz="2800" b="1" dirty="0" smtClean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ko-KR" altLang="en-US" sz="2800" b="1" dirty="0" smtClean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아주 대학교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8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947672" y="3776472"/>
            <a:ext cx="7196328" cy="987552"/>
          </a:xfrm>
        </p:spPr>
        <p:txBody>
          <a:bodyPr>
            <a:normAutofit lnSpcReduction="10000"/>
          </a:bodyPr>
          <a:lstStyle/>
          <a:p>
            <a:r>
              <a:rPr lang="ru-RU" sz="60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Университет </a:t>
            </a:r>
            <a:r>
              <a:rPr lang="ru-RU" sz="6000" b="1" i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Аджу</a:t>
            </a:r>
            <a:endParaRPr lang="ru-RU" sz="6000" b="1" i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26" name="Picture 2" descr="C:\Users\Влад\Desktop\PPT ZLOBINA\ajou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0"/>
            <a:ext cx="2000264" cy="20002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56176" y="6257913"/>
            <a:ext cx="2941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www.ajou.ac.kr/en/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450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gid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422" y="1473199"/>
            <a:ext cx="829310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3" descr="s_03_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268413"/>
            <a:ext cx="4621213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Oval 4"/>
          <p:cNvSpPr>
            <a:spLocks noChangeArrowheads="1"/>
          </p:cNvSpPr>
          <p:nvPr/>
        </p:nvSpPr>
        <p:spPr bwMode="auto">
          <a:xfrm>
            <a:off x="3203575" y="2781300"/>
            <a:ext cx="936625" cy="936625"/>
          </a:xfrm>
          <a:prstGeom prst="ellipse">
            <a:avLst/>
          </a:prstGeom>
          <a:noFill/>
          <a:ln w="76200" algn="ctr">
            <a:solidFill>
              <a:srgbClr val="FF66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 sz="1800">
              <a:latin typeface="HY헤드라인M" charset="0"/>
              <a:ea typeface="Gulim" pitchFamily="34" charset="-127"/>
              <a:cs typeface="+mn-cs"/>
            </a:endParaRP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1702039" y="2227302"/>
            <a:ext cx="5564188" cy="553998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9pPr>
          </a:lstStyle>
          <a:p>
            <a:pPr eaLnBrk="1" latinLnBrk="1" hangingPunct="1">
              <a:lnSpc>
                <a:spcPct val="80000"/>
              </a:lnSpc>
            </a:pPr>
            <a:r>
              <a:rPr lang="ru-RU" altLang="ko-KR" sz="3600" b="1" i="1" dirty="0" smtClean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Г. </a:t>
            </a:r>
            <a:r>
              <a:rPr lang="ru-RU" altLang="ko-KR" sz="3600" b="1" i="1" dirty="0" err="1" smtClean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Тэджон</a:t>
            </a:r>
            <a:endParaRPr lang="en-US" sz="3600" b="1" i="1" dirty="0">
              <a:solidFill>
                <a:srgbClr val="00800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65544" name="Picture 8" descr="SolBridge CD v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2038" y="2997200"/>
            <a:ext cx="9429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35738" y="365311"/>
            <a:ext cx="402475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ko-KR" sz="4400" b="1" i="1" dirty="0" smtClean="0">
                <a:solidFill>
                  <a:srgbClr val="F88600"/>
                </a:solidFill>
                <a:latin typeface="Times New Roman" charset="0"/>
                <a:ea typeface="Times New Roman" charset="0"/>
                <a:cs typeface="Times New Roman" charset="0"/>
              </a:rPr>
              <a:t>Расположение</a:t>
            </a:r>
            <a:endParaRPr lang="en-US" altLang="ko-KR" sz="4400" b="1" i="1" dirty="0">
              <a:solidFill>
                <a:srgbClr val="F886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endParaRPr lang="ru-RU" sz="4000" dirty="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2637026" cy="147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0630604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3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3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3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3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982 -0.08587 L -1.94444E-6 -4.81481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83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07 0.02268 L 0.0007 -0.0631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65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 animBg="1"/>
      <p:bldP spid="65540" grpId="1" animBg="1"/>
      <p:bldP spid="65540" grpId="2" animBg="1"/>
      <p:bldP spid="655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2637026" cy="1473199"/>
          </a:xfrm>
          <a:prstGeom prst="rect">
            <a:avLst/>
          </a:prstGeom>
        </p:spPr>
      </p:pic>
      <p:sp>
        <p:nvSpPr>
          <p:cNvPr id="38913" name="Titel 16"/>
          <p:cNvSpPr txBox="1">
            <a:spLocks/>
          </p:cNvSpPr>
          <p:nvPr/>
        </p:nvSpPr>
        <p:spPr bwMode="auto">
          <a:xfrm>
            <a:off x="674639" y="96503"/>
            <a:ext cx="7708948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9pPr>
          </a:lstStyle>
          <a:p>
            <a:pPr algn="ctr" eaLnBrk="1" hangingPunct="1"/>
            <a:r>
              <a:rPr lang="en-US" altLang="ko-KR" sz="3200" i="1" dirty="0" smtClean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       AACSB </a:t>
            </a:r>
            <a:r>
              <a:rPr lang="ru-RU" altLang="ko-KR" sz="320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Международная Аккредитация</a:t>
            </a:r>
            <a:r>
              <a:rPr lang="en-US" altLang="ko-KR" sz="3200" i="1" dirty="0">
                <a:solidFill>
                  <a:schemeClr val="accent2"/>
                </a:solidFill>
                <a:latin typeface="Times New Roman" charset="0"/>
                <a:ea typeface="Times New Roman" charset="0"/>
                <a:cs typeface="Times New Roman" charset="0"/>
              </a:rPr>
              <a:t>!</a:t>
            </a:r>
          </a:p>
        </p:txBody>
      </p:sp>
      <p:sp>
        <p:nvSpPr>
          <p:cNvPr id="38914" name="Slide Number Placeholder 2"/>
          <p:cNvSpPr txBox="1">
            <a:spLocks/>
          </p:cNvSpPr>
          <p:nvPr/>
        </p:nvSpPr>
        <p:spPr bwMode="auto">
          <a:xfrm>
            <a:off x="6764338" y="6434138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1pPr>
            <a:lvl2pPr marL="742950" indent="-285750" defTabSz="45720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2pPr>
            <a:lvl3pPr marL="1143000" indent="-228600" defTabSz="45720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3pPr>
            <a:lvl4pPr marL="1600200" indent="-228600" defTabSz="45720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4pPr>
            <a:lvl5pPr marL="2057400" indent="-228600" defTabSz="45720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9pPr>
          </a:lstStyle>
          <a:p>
            <a:pPr algn="r" eaLnBrk="1" hangingPunct="1"/>
            <a:fld id="{F3B1C6D2-FBAD-0F40-9CBF-E29D033F51BF}" type="slidenum">
              <a:rPr kumimoji="0" lang="en-US" sz="1100">
                <a:solidFill>
                  <a:srgbClr val="0D0D0D"/>
                </a:solidFill>
                <a:latin typeface="Arial" charset="0"/>
                <a:ea typeface="MS PGothic" charset="0"/>
                <a:cs typeface="MS PGothic" charset="0"/>
              </a:rPr>
              <a:pPr algn="r" eaLnBrk="1" hangingPunct="1"/>
              <a:t>21</a:t>
            </a:fld>
            <a:endParaRPr kumimoji="0" lang="en-US" sz="1100">
              <a:solidFill>
                <a:srgbClr val="0D0D0D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38915" name="Picture 11" descr="168200_488639141297_326000096297_6188499_1282395_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221" b="4167"/>
          <a:stretch>
            <a:fillRect/>
          </a:stretch>
        </p:blipFill>
        <p:spPr bwMode="auto">
          <a:xfrm>
            <a:off x="0" y="2330784"/>
            <a:ext cx="9144000" cy="455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Rectangle 12"/>
          <p:cNvSpPr>
            <a:spLocks noChangeArrowheads="1"/>
          </p:cNvSpPr>
          <p:nvPr/>
        </p:nvSpPr>
        <p:spPr bwMode="auto">
          <a:xfrm>
            <a:off x="201613" y="1130634"/>
            <a:ext cx="861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eaLnBrk="1" hangingPunct="1">
              <a:buFont typeface="Wingdings" charset="2"/>
              <a:buChar char="Ø"/>
            </a:pPr>
            <a:r>
              <a:rPr lang="ru-RU" sz="2400" i="1" dirty="0" err="1">
                <a:solidFill>
                  <a:schemeClr val="bg1"/>
                </a:solidFill>
                <a:latin typeface="Times New Roman" charset="0"/>
                <a:ea typeface="Calibri" charset="0"/>
              </a:rPr>
              <a:t>Солбридж</a:t>
            </a:r>
            <a:r>
              <a:rPr lang="ru-RU" sz="2400" i="1" dirty="0">
                <a:solidFill>
                  <a:schemeClr val="bg1"/>
                </a:solidFill>
                <a:latin typeface="Times New Roman" charset="0"/>
                <a:ea typeface="Calibri" charset="0"/>
              </a:rPr>
              <a:t> входит в 5% самых лучших школ </a:t>
            </a:r>
            <a:r>
              <a:rPr lang="ru-RU" sz="2400" i="1" dirty="0" err="1">
                <a:solidFill>
                  <a:schemeClr val="bg1"/>
                </a:solidFill>
                <a:latin typeface="Times New Roman" charset="0"/>
                <a:ea typeface="Calibri" charset="0"/>
              </a:rPr>
              <a:t>бизнесса</a:t>
            </a:r>
            <a:r>
              <a:rPr lang="ru-RU" sz="2400" i="1" dirty="0">
                <a:solidFill>
                  <a:schemeClr val="bg1"/>
                </a:solidFill>
                <a:latin typeface="Times New Roman" charset="0"/>
                <a:ea typeface="Calibri" charset="0"/>
              </a:rPr>
              <a:t>, получившим данную аккредитацию!</a:t>
            </a:r>
            <a:endParaRPr lang="en-US" sz="2400" i="1" dirty="0">
              <a:solidFill>
                <a:schemeClr val="bg1"/>
              </a:solidFill>
              <a:latin typeface="Times New Roman" charset="0"/>
              <a:ea typeface="Calibri" charset="0"/>
            </a:endParaRPr>
          </a:p>
          <a:p>
            <a:pPr marL="342900" indent="-342900" eaLnBrk="1" hangingPunct="1">
              <a:buFont typeface="Wingdings" charset="2"/>
              <a:buChar char="Ø"/>
            </a:pPr>
            <a:r>
              <a:rPr lang="ru-RU" sz="2400" i="1" dirty="0">
                <a:solidFill>
                  <a:schemeClr val="bg1"/>
                </a:solidFill>
                <a:latin typeface="Times New Roman" charset="0"/>
                <a:ea typeface="Calibri" charset="0"/>
              </a:rPr>
              <a:t>Самая Молодая Школа </a:t>
            </a:r>
            <a:r>
              <a:rPr lang="ru-RU" sz="2400" i="1" dirty="0" err="1">
                <a:solidFill>
                  <a:schemeClr val="bg1"/>
                </a:solidFill>
                <a:latin typeface="Times New Roman" charset="0"/>
                <a:ea typeface="Calibri" charset="0"/>
              </a:rPr>
              <a:t>Бизнесса</a:t>
            </a:r>
            <a:r>
              <a:rPr lang="ru-RU" sz="2400" i="1" dirty="0">
                <a:solidFill>
                  <a:schemeClr val="bg1"/>
                </a:solidFill>
                <a:latin typeface="Times New Roman" charset="0"/>
                <a:ea typeface="Calibri" charset="0"/>
              </a:rPr>
              <a:t>, аккредитованная </a:t>
            </a:r>
            <a:r>
              <a:rPr lang="en-US" sz="2400" i="1" dirty="0">
                <a:solidFill>
                  <a:schemeClr val="bg1"/>
                </a:solidFill>
                <a:latin typeface="Times New Roman" charset="0"/>
                <a:ea typeface="Calibri" charset="0"/>
              </a:rPr>
              <a:t>AACSB</a:t>
            </a:r>
          </a:p>
        </p:txBody>
      </p:sp>
      <p:pic>
        <p:nvPicPr>
          <p:cNvPr id="3891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95750" y="2330784"/>
            <a:ext cx="50482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7513" y="2184232"/>
            <a:ext cx="1703387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28197275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822325"/>
            <a:ext cx="4076700" cy="576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3" y="825500"/>
            <a:ext cx="4319587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2687638" y="176213"/>
            <a:ext cx="3625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9pPr>
          </a:lstStyle>
          <a:p>
            <a:pPr eaLnBrk="1" hangingPunct="1"/>
            <a:r>
              <a:rPr lang="en-US" sz="3600" i="1">
                <a:solidFill>
                  <a:srgbClr val="FF9933"/>
                </a:solidFill>
                <a:latin typeface="Times New Roman" charset="0"/>
                <a:cs typeface="Times New Roman" charset="0"/>
              </a:rPr>
              <a:t>One of the Best </a:t>
            </a:r>
            <a:r>
              <a:rPr lang="en-US" sz="3600" b="1" i="1">
                <a:solidFill>
                  <a:srgbClr val="FF9933"/>
                </a:solidFill>
                <a:latin typeface="Times New Roman" charset="0"/>
                <a:cs typeface="Times New Roman" charset="0"/>
              </a:rPr>
              <a:t>10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2637026" cy="147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1089670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637026" cy="1473199"/>
          </a:xfrm>
          <a:prstGeom prst="rect">
            <a:avLst/>
          </a:prstGeom>
        </p:spPr>
      </p:pic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>
          <a:xfrm>
            <a:off x="179388" y="188913"/>
            <a:ext cx="8686800" cy="1727200"/>
          </a:xfrm>
        </p:spPr>
        <p:txBody>
          <a:bodyPr anchor="t"/>
          <a:lstStyle/>
          <a:p>
            <a:r>
              <a:rPr kumimoji="0" lang="ru-RU" b="1" i="1" dirty="0">
                <a:solidFill>
                  <a:srgbClr val="008000"/>
                </a:solidFill>
                <a:latin typeface="Times New Roman" charset="0"/>
                <a:ea typeface="Gulim" charset="0"/>
              </a:rPr>
              <a:t>Программы и Специализации</a:t>
            </a:r>
            <a:endParaRPr kumimoji="0" lang="ru-RU" dirty="0">
              <a:solidFill>
                <a:srgbClr val="008000"/>
              </a:solidFill>
              <a:latin typeface="Gulim" charset="0"/>
              <a:ea typeface="Gulim" charset="0"/>
            </a:endParaRPr>
          </a:p>
        </p:txBody>
      </p:sp>
      <p:sp>
        <p:nvSpPr>
          <p:cNvPr id="34818" name="Содержимое 2"/>
          <p:cNvSpPr>
            <a:spLocks noGrp="1"/>
          </p:cNvSpPr>
          <p:nvPr>
            <p:ph idx="1"/>
          </p:nvPr>
        </p:nvSpPr>
        <p:spPr>
          <a:xfrm>
            <a:off x="144463" y="992236"/>
            <a:ext cx="4356100" cy="4092528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kumimoji="0" lang="ru-RU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ea typeface="Gulim" charset="0"/>
              </a:rPr>
              <a:t>Программы обучения Бакалаврского уровня:   </a:t>
            </a:r>
          </a:p>
          <a:p>
            <a:pPr>
              <a:lnSpc>
                <a:spcPct val="70000"/>
              </a:lnSpc>
              <a:buFontTx/>
              <a:buNone/>
            </a:pPr>
            <a:r>
              <a:rPr kumimoji="0" lang="ru-RU" i="1" dirty="0">
                <a:solidFill>
                  <a:srgbClr val="FFFFFF"/>
                </a:solidFill>
                <a:latin typeface="Times New Roman" charset="0"/>
                <a:ea typeface="Gulim" charset="0"/>
              </a:rPr>
              <a:t>Бакалавр </a:t>
            </a:r>
            <a:r>
              <a:rPr kumimoji="0" lang="ru-RU" i="1" dirty="0" smtClean="0">
                <a:solidFill>
                  <a:srgbClr val="FFFFFF"/>
                </a:solidFill>
                <a:latin typeface="Times New Roman" charset="0"/>
                <a:ea typeface="Gulim" charset="0"/>
              </a:rPr>
              <a:t>Делового Администрирования </a:t>
            </a:r>
            <a:r>
              <a:rPr kumimoji="0" lang="ru-RU" i="1" dirty="0">
                <a:solidFill>
                  <a:srgbClr val="FFFFFF"/>
                </a:solidFill>
                <a:latin typeface="Times New Roman" charset="0"/>
                <a:ea typeface="Gulim" charset="0"/>
              </a:rPr>
              <a:t>(</a:t>
            </a:r>
            <a:r>
              <a:rPr kumimoji="0" lang="en-US" i="1" dirty="0">
                <a:solidFill>
                  <a:srgbClr val="FFFFFF"/>
                </a:solidFill>
                <a:latin typeface="Times New Roman" charset="0"/>
                <a:ea typeface="Gulim" charset="0"/>
              </a:rPr>
              <a:t>BBA</a:t>
            </a:r>
            <a:r>
              <a:rPr kumimoji="0" lang="ru-RU" i="1" dirty="0">
                <a:solidFill>
                  <a:srgbClr val="FFFFFF"/>
                </a:solidFill>
                <a:latin typeface="Times New Roman" charset="0"/>
                <a:ea typeface="Gulim" charset="0"/>
              </a:rPr>
              <a:t>) 3 </a:t>
            </a:r>
            <a:r>
              <a:rPr kumimoji="0" lang="ru-RU" i="1" dirty="0">
                <a:latin typeface="Times New Roman" charset="0"/>
                <a:ea typeface="Gulim" charset="0"/>
              </a:rPr>
              <a:t>года</a:t>
            </a:r>
          </a:p>
          <a:p>
            <a:pPr>
              <a:lnSpc>
                <a:spcPct val="50000"/>
              </a:lnSpc>
              <a:buFont typeface="Wingdings" charset="2"/>
              <a:buChar char="Ø"/>
            </a:pPr>
            <a:r>
              <a:rPr kumimoji="0" lang="ru-RU" sz="2800" i="1" dirty="0">
                <a:solidFill>
                  <a:schemeClr val="accent2"/>
                </a:solidFill>
                <a:latin typeface="Times New Roman" charset="0"/>
                <a:ea typeface="Gulim" charset="0"/>
              </a:rPr>
              <a:t>Финансы</a:t>
            </a:r>
          </a:p>
          <a:p>
            <a:pPr>
              <a:lnSpc>
                <a:spcPct val="50000"/>
              </a:lnSpc>
              <a:buFont typeface="Wingdings" charset="2"/>
              <a:buChar char="Ø"/>
            </a:pPr>
            <a:r>
              <a:rPr kumimoji="0" lang="ru-RU" sz="2800" i="1" dirty="0">
                <a:solidFill>
                  <a:schemeClr val="accent2"/>
                </a:solidFill>
                <a:latin typeface="Times New Roman" charset="0"/>
                <a:ea typeface="Gulim" charset="0"/>
              </a:rPr>
              <a:t>Маркетинг</a:t>
            </a:r>
          </a:p>
          <a:p>
            <a:pPr>
              <a:lnSpc>
                <a:spcPct val="50000"/>
              </a:lnSpc>
              <a:buFont typeface="Wingdings" charset="2"/>
              <a:buChar char="Ø"/>
            </a:pPr>
            <a:r>
              <a:rPr kumimoji="0" lang="ru-RU" sz="2800" i="1" dirty="0">
                <a:solidFill>
                  <a:schemeClr val="accent2"/>
                </a:solidFill>
                <a:latin typeface="Times New Roman" charset="0"/>
                <a:ea typeface="Gulim" charset="0"/>
              </a:rPr>
              <a:t>Менеджмент</a:t>
            </a:r>
          </a:p>
          <a:p>
            <a:endParaRPr kumimoji="0" lang="ru-RU" sz="1400" dirty="0">
              <a:latin typeface="Gulim" charset="0"/>
              <a:ea typeface="Gulim" charset="0"/>
              <a:cs typeface="Gulim" charset="0"/>
            </a:endParaRPr>
          </a:p>
        </p:txBody>
      </p:sp>
      <p:sp>
        <p:nvSpPr>
          <p:cNvPr id="34819" name="Содержимое 2"/>
          <p:cNvSpPr txBox="1">
            <a:spLocks/>
          </p:cNvSpPr>
          <p:nvPr/>
        </p:nvSpPr>
        <p:spPr bwMode="auto">
          <a:xfrm>
            <a:off x="4500563" y="992236"/>
            <a:ext cx="4491274" cy="4468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1pPr>
            <a:lvl2pPr marL="742950" indent="-28575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2pPr>
            <a:lvl3pPr marL="1143000" indent="-22860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3pPr>
            <a:lvl4pPr marL="1600200" indent="-22860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4pPr>
            <a:lvl5pPr marL="2057400" indent="-228600"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4800">
                <a:solidFill>
                  <a:schemeClr val="tx1"/>
                </a:solidFill>
                <a:latin typeface="Impact" charset="0"/>
                <a:ea typeface="Gulim" charset="0"/>
                <a:cs typeface="Gulim" charset="0"/>
              </a:defRPr>
            </a:lvl9pPr>
          </a:lstStyle>
          <a:p>
            <a:pPr algn="ctr" latinLnBrk="1">
              <a:lnSpc>
                <a:spcPct val="70000"/>
              </a:lnSpc>
              <a:spcBef>
                <a:spcPct val="20000"/>
              </a:spcBef>
            </a:pPr>
            <a:r>
              <a:rPr lang="ru-RU" sz="2400" b="1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cs typeface="Times New Roman" charset="0"/>
              </a:rPr>
              <a:t>Программы </a:t>
            </a:r>
            <a:r>
              <a:rPr lang="ru-RU" sz="2400" b="1" i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cs typeface="Times New Roman" charset="0"/>
              </a:rPr>
              <a:t>обучения</a:t>
            </a:r>
            <a:endParaRPr lang="en-US" sz="2400" b="1" i="1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charset="0"/>
              <a:cs typeface="Times New Roman" charset="0"/>
            </a:endParaRPr>
          </a:p>
          <a:p>
            <a:pPr algn="ctr" latinLnBrk="1">
              <a:lnSpc>
                <a:spcPct val="70000"/>
              </a:lnSpc>
              <a:spcBef>
                <a:spcPct val="20000"/>
              </a:spcBef>
            </a:pPr>
            <a:r>
              <a:rPr lang="ru-RU" sz="2400" b="1" i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cs typeface="Times New Roman" charset="0"/>
              </a:rPr>
              <a:t> </a:t>
            </a:r>
            <a:r>
              <a:rPr lang="ru-RU" sz="2400" b="1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cs typeface="Times New Roman" charset="0"/>
              </a:rPr>
              <a:t>Магистерского уровня</a:t>
            </a:r>
            <a:r>
              <a:rPr lang="ru-RU" sz="2400" b="1" i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cs typeface="Times New Roman" charset="0"/>
              </a:rPr>
              <a:t>:</a:t>
            </a:r>
            <a:endParaRPr lang="en-US" sz="2400" i="1" dirty="0" smtClean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charset="0"/>
              <a:cs typeface="Times New Roman" charset="0"/>
            </a:endParaRPr>
          </a:p>
          <a:p>
            <a:pPr latinLnBrk="1">
              <a:lnSpc>
                <a:spcPct val="70000"/>
              </a:lnSpc>
              <a:spcBef>
                <a:spcPct val="20000"/>
              </a:spcBef>
            </a:pPr>
            <a:r>
              <a:rPr lang="ru-RU" sz="2400" i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cs typeface="Times New Roman" charset="0"/>
              </a:rPr>
              <a:t>Магистр </a:t>
            </a:r>
            <a:r>
              <a:rPr lang="ru-RU" sz="2400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cs typeface="Times New Roman" charset="0"/>
              </a:rPr>
              <a:t>Делового администрирования (</a:t>
            </a:r>
            <a:r>
              <a:rPr lang="en-US" sz="2400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cs typeface="Times New Roman" charset="0"/>
              </a:rPr>
              <a:t>MBA</a:t>
            </a:r>
            <a:r>
              <a:rPr lang="ru-RU" sz="2400" i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cs typeface="Times New Roman" charset="0"/>
              </a:rPr>
              <a:t>)</a:t>
            </a:r>
            <a:r>
              <a:rPr lang="en-US" sz="2400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cs typeface="Times New Roman" charset="0"/>
              </a:rPr>
              <a:t> </a:t>
            </a:r>
            <a:r>
              <a:rPr lang="en-US" sz="2400" i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cs typeface="Times New Roman" charset="0"/>
              </a:rPr>
              <a:t>-</a:t>
            </a:r>
            <a:r>
              <a:rPr lang="ru-RU" sz="2400" i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cs typeface="Times New Roman" charset="0"/>
              </a:rPr>
              <a:t> </a:t>
            </a:r>
            <a:r>
              <a:rPr lang="ru-RU" sz="2400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cs typeface="Times New Roman" charset="0"/>
              </a:rPr>
              <a:t>1,5 года</a:t>
            </a:r>
          </a:p>
          <a:p>
            <a:pPr latinLnBrk="1">
              <a:lnSpc>
                <a:spcPct val="7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ru-RU" sz="2800" i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cs typeface="Times New Roman" charset="0"/>
              </a:rPr>
              <a:t>Финансовый Менеджмент</a:t>
            </a:r>
          </a:p>
          <a:p>
            <a:pPr latinLnBrk="1">
              <a:lnSpc>
                <a:spcPct val="7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ru-RU" sz="2800" i="1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cs typeface="Times New Roman" charset="0"/>
              </a:rPr>
              <a:t>Маркетинговый </a:t>
            </a:r>
            <a:endParaRPr lang="ru-RU" sz="2800" i="1" dirty="0"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charset="0"/>
              <a:cs typeface="Times New Roman" charset="0"/>
            </a:endParaRPr>
          </a:p>
          <a:p>
            <a:pPr latinLnBrk="1">
              <a:lnSpc>
                <a:spcPct val="7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ru-RU" sz="2800" i="1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cs typeface="Times New Roman" charset="0"/>
              </a:rPr>
              <a:t>Менеджмент</a:t>
            </a:r>
            <a:r>
              <a:rPr lang="en-US" sz="2800" i="1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cs typeface="Times New Roman" charset="0"/>
              </a:rPr>
              <a:t> </a:t>
            </a:r>
            <a:r>
              <a:rPr lang="ru-RU" sz="2800" i="1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cs typeface="Times New Roman" charset="0"/>
              </a:rPr>
              <a:t>Международный </a:t>
            </a:r>
            <a:r>
              <a:rPr lang="ru-RU" sz="2800" i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cs typeface="Times New Roman" charset="0"/>
              </a:rPr>
              <a:t>Бизнес</a:t>
            </a:r>
            <a:endParaRPr lang="ru-RU" sz="1200" i="1" dirty="0"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charset="0"/>
              <a:cs typeface="Times New Roman" charset="0"/>
            </a:endParaRPr>
          </a:p>
        </p:txBody>
      </p:sp>
      <p:pic>
        <p:nvPicPr>
          <p:cNvPr id="121858" name="Picture 2" descr="C:\Users\София\Desktop\корея\iW3r9O36Ll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981" y="4220308"/>
            <a:ext cx="3193683" cy="2395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1859" name="Picture 3" descr="C:\Users\София\Desktop\корея\pcgw_Xq6lV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8182" y="4220308"/>
            <a:ext cx="3394368" cy="2320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504479535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/>
          </p:cNvSpPr>
          <p:nvPr/>
        </p:nvSpPr>
        <p:spPr bwMode="auto">
          <a:xfrm>
            <a:off x="558800" y="2743200"/>
            <a:ext cx="8026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algn="ctr">
              <a:spcBef>
                <a:spcPts val="2600"/>
              </a:spcBef>
              <a:defRPr/>
            </a:pPr>
            <a:r>
              <a:rPr lang="ru-RU" sz="4800" b="1" i="1" dirty="0" smtClean="0">
                <a:solidFill>
                  <a:srgbClr val="F88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  <a:sym typeface="Arial" charset="0"/>
              </a:rPr>
              <a:t>Вьетнамский </a:t>
            </a:r>
            <a:r>
              <a:rPr lang="ru-RU" sz="4800" b="1" i="1" dirty="0">
                <a:solidFill>
                  <a:srgbClr val="F88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  <a:sym typeface="Arial" charset="0"/>
              </a:rPr>
              <a:t>у</a:t>
            </a:r>
            <a:r>
              <a:rPr lang="ru-RU" sz="4800" b="1" i="1" dirty="0" smtClean="0">
                <a:solidFill>
                  <a:srgbClr val="F88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  <a:sym typeface="Arial" charset="0"/>
              </a:rPr>
              <a:t>ниверситет </a:t>
            </a:r>
            <a:r>
              <a:rPr lang="ru-RU" sz="4800" b="1" i="1" dirty="0">
                <a:solidFill>
                  <a:srgbClr val="F88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  <a:sym typeface="Arial" charset="0"/>
              </a:rPr>
              <a:t>внешней торговли</a:t>
            </a:r>
            <a:endParaRPr lang="ru-RU" sz="1600" i="1" dirty="0">
              <a:solidFill>
                <a:srgbClr val="F88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  <a:sym typeface="Arial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215900"/>
            <a:ext cx="2527300" cy="25273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64054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/>
          </p:cNvSpPr>
          <p:nvPr/>
        </p:nvSpPr>
        <p:spPr bwMode="auto">
          <a:xfrm>
            <a:off x="1463431" y="247822"/>
            <a:ext cx="693020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/>
          <a:p>
            <a:pPr>
              <a:defRPr/>
            </a:pPr>
            <a:r>
              <a:rPr lang="ru-RU" sz="2800" i="1" dirty="0">
                <a:solidFill>
                  <a:srgbClr val="008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  <a:sym typeface="Times New Roman Bold" charset="0"/>
              </a:rPr>
              <a:t>Университет Внешней Торговли (УВТ)</a:t>
            </a:r>
            <a:r>
              <a:rPr lang="ru-RU" sz="2400" i="1" dirty="0">
                <a:solidFill>
                  <a:srgbClr val="008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  <a:sym typeface="Times New Roman Bold" charset="0"/>
              </a:rPr>
              <a:t> </a:t>
            </a:r>
            <a:r>
              <a:rPr lang="ru-RU" sz="2800" i="1" dirty="0">
                <a:solidFill>
                  <a:srgbClr val="008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  <a:sym typeface="Times New Roman Bold" charset="0"/>
              </a:rPr>
              <a:t>– является государственным университетом , был создан в 1960 году.</a:t>
            </a:r>
            <a:endParaRPr lang="ru-RU" sz="2400" i="1" dirty="0">
              <a:solidFill>
                <a:srgbClr val="008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098" name="Picture 2" descr="dh-ngoai-thuong-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73288"/>
            <a:ext cx="7543800" cy="4454525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pic>
        <p:nvPicPr>
          <p:cNvPr id="7" name="Picture 7" descr="image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44" t="12288" r="69582" b="57857"/>
          <a:stretch>
            <a:fillRect/>
          </a:stretch>
        </p:blipFill>
        <p:spPr bwMode="auto">
          <a:xfrm>
            <a:off x="0" y="0"/>
            <a:ext cx="1073150" cy="11112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1489056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http://www.vietnamembassy-egypt.org/vnemb.at/nr070521170056/Ban%20do%20VN%20tieng%20Vie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3352800" cy="471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0" name="Line 2"/>
          <p:cNvSpPr>
            <a:spLocks noChangeShapeType="1"/>
          </p:cNvSpPr>
          <p:nvPr/>
        </p:nvSpPr>
        <p:spPr bwMode="auto">
          <a:xfrm flipV="1">
            <a:off x="1600200" y="1674813"/>
            <a:ext cx="609600" cy="534987"/>
          </a:xfrm>
          <a:prstGeom prst="line">
            <a:avLst/>
          </a:prstGeom>
          <a:noFill/>
          <a:ln w="38100" cap="sq">
            <a:solidFill>
              <a:srgbClr val="86521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57200">
              <a:defRPr/>
            </a:pPr>
            <a:endParaRPr lang="ru-RU" sz="1200">
              <a:latin typeface="Helvetica" charset="0"/>
              <a:cs typeface="Tahoma" charset="0"/>
              <a:sym typeface="Helvetica" charset="0"/>
            </a:endParaRPr>
          </a:p>
        </p:txBody>
      </p:sp>
      <p:sp>
        <p:nvSpPr>
          <p:cNvPr id="7171" name="Rectangle 3"/>
          <p:cNvSpPr>
            <a:spLocks/>
          </p:cNvSpPr>
          <p:nvPr/>
        </p:nvSpPr>
        <p:spPr bwMode="auto">
          <a:xfrm>
            <a:off x="4724400" y="1600200"/>
            <a:ext cx="13716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>
              <a:spcBef>
                <a:spcPts val="1400"/>
              </a:spcBef>
              <a:defRPr/>
            </a:pPr>
            <a:r>
              <a:rPr lang="ru-RU" sz="2400" dirty="0" err="1">
                <a:solidFill>
                  <a:schemeClr val="accent2"/>
                </a:solidFill>
                <a:latin typeface="Times New Roman" charset="0"/>
                <a:cs typeface="Times New Roman" charset="0"/>
                <a:sym typeface="Times New Roman" charset="0"/>
              </a:rPr>
              <a:t>Hanoi</a:t>
            </a:r>
            <a:r>
              <a:rPr lang="ru-RU" sz="2400" dirty="0">
                <a:solidFill>
                  <a:schemeClr val="accent2"/>
                </a:solidFill>
                <a:latin typeface="Times New Roman" charset="0"/>
                <a:cs typeface="Times New Roman" charset="0"/>
                <a:sym typeface="Times New Roman" charset="0"/>
              </a:rPr>
              <a:t> </a:t>
            </a:r>
            <a:r>
              <a:rPr lang="ru-RU" sz="2400" dirty="0" err="1">
                <a:solidFill>
                  <a:schemeClr val="accent2"/>
                </a:solidFill>
                <a:latin typeface="Times New Roman" charset="0"/>
                <a:cs typeface="Times New Roman" charset="0"/>
                <a:sym typeface="Times New Roman" charset="0"/>
              </a:rPr>
              <a:t>campus</a:t>
            </a:r>
            <a:endParaRPr lang="ru-RU" dirty="0">
              <a:solidFill>
                <a:schemeClr val="accent2"/>
              </a:solidFill>
              <a:latin typeface="Times New Roman" charset="0"/>
              <a:cs typeface="Times New Roman" charset="0"/>
              <a:sym typeface="Times New Roman" charset="0"/>
            </a:endParaRPr>
          </a:p>
        </p:txBody>
      </p:sp>
      <p:sp>
        <p:nvSpPr>
          <p:cNvPr id="7172" name="Rectangle 4"/>
          <p:cNvSpPr>
            <a:spLocks/>
          </p:cNvSpPr>
          <p:nvPr/>
        </p:nvSpPr>
        <p:spPr bwMode="auto">
          <a:xfrm>
            <a:off x="4800600" y="3484563"/>
            <a:ext cx="16002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>
              <a:spcBef>
                <a:spcPts val="1400"/>
              </a:spcBef>
              <a:defRPr/>
            </a:pPr>
            <a:r>
              <a:rPr lang="ru-RU" sz="2400" dirty="0" err="1">
                <a:solidFill>
                  <a:srgbClr val="F88600"/>
                </a:solidFill>
                <a:latin typeface="Times New Roman" charset="0"/>
                <a:cs typeface="Times New Roman" charset="0"/>
                <a:sym typeface="Times New Roman" charset="0"/>
              </a:rPr>
              <a:t>Quang</a:t>
            </a:r>
            <a:r>
              <a:rPr lang="ru-RU" sz="2400" dirty="0">
                <a:solidFill>
                  <a:srgbClr val="F88600"/>
                </a:solidFill>
                <a:latin typeface="Times New Roman" charset="0"/>
                <a:cs typeface="Times New Roman" charset="0"/>
                <a:sym typeface="Times New Roman" charset="0"/>
              </a:rPr>
              <a:t>  </a:t>
            </a:r>
            <a:r>
              <a:rPr lang="ru-RU" sz="2400" dirty="0" err="1">
                <a:solidFill>
                  <a:srgbClr val="F88600"/>
                </a:solidFill>
                <a:latin typeface="Times New Roman" charset="0"/>
                <a:cs typeface="Times New Roman" charset="0"/>
                <a:sym typeface="Times New Roman" charset="0"/>
              </a:rPr>
              <a:t>Ninh</a:t>
            </a:r>
            <a:r>
              <a:rPr lang="ru-RU" sz="2400" dirty="0">
                <a:solidFill>
                  <a:srgbClr val="F88600"/>
                </a:solidFill>
                <a:latin typeface="Times New Roman" charset="0"/>
                <a:cs typeface="Times New Roman" charset="0"/>
                <a:sym typeface="Times New Roman" charset="0"/>
              </a:rPr>
              <a:t> </a:t>
            </a:r>
            <a:r>
              <a:rPr lang="ru-RU" sz="2400" dirty="0" err="1">
                <a:solidFill>
                  <a:srgbClr val="F88600"/>
                </a:solidFill>
                <a:latin typeface="Times New Roman" charset="0"/>
                <a:cs typeface="Times New Roman" charset="0"/>
                <a:sym typeface="Times New Roman" charset="0"/>
              </a:rPr>
              <a:t>campus</a:t>
            </a:r>
            <a:endParaRPr lang="ru-RU" dirty="0">
              <a:solidFill>
                <a:srgbClr val="F88600"/>
              </a:solidFill>
              <a:latin typeface="Times New Roman" charset="0"/>
              <a:cs typeface="Times New Roman" charset="0"/>
              <a:sym typeface="Times New Roman" charset="0"/>
            </a:endParaRP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 flipV="1">
            <a:off x="1827213" y="5481638"/>
            <a:ext cx="3201987" cy="11112"/>
          </a:xfrm>
          <a:prstGeom prst="line">
            <a:avLst/>
          </a:prstGeom>
          <a:noFill/>
          <a:ln w="38100" cap="sq">
            <a:solidFill>
              <a:srgbClr val="86521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57200">
              <a:defRPr/>
            </a:pPr>
            <a:endParaRPr lang="ru-RU" sz="1200">
              <a:latin typeface="Helvetica" charset="0"/>
              <a:cs typeface="Tahoma" charset="0"/>
              <a:sym typeface="Helvetica" charset="0"/>
            </a:endParaRPr>
          </a:p>
        </p:txBody>
      </p:sp>
      <p:sp>
        <p:nvSpPr>
          <p:cNvPr id="7174" name="Rectangle 6"/>
          <p:cNvSpPr>
            <a:spLocks/>
          </p:cNvSpPr>
          <p:nvPr/>
        </p:nvSpPr>
        <p:spPr bwMode="auto">
          <a:xfrm>
            <a:off x="5064125" y="5141913"/>
            <a:ext cx="129540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>
              <a:spcBef>
                <a:spcPts val="1400"/>
              </a:spcBef>
              <a:defRPr/>
            </a:pPr>
            <a:r>
              <a:rPr lang="ru-RU" sz="2400" dirty="0" err="1">
                <a:solidFill>
                  <a:srgbClr val="F88600"/>
                </a:solidFill>
                <a:latin typeface="Times New Roman" charset="0"/>
                <a:cs typeface="Times New Roman" charset="0"/>
                <a:sym typeface="Times New Roman" charset="0"/>
              </a:rPr>
              <a:t>Ho</a:t>
            </a:r>
            <a:r>
              <a:rPr lang="ru-RU" sz="2400" dirty="0">
                <a:solidFill>
                  <a:srgbClr val="F88600"/>
                </a:solidFill>
                <a:latin typeface="Times New Roman" charset="0"/>
                <a:cs typeface="Times New Roman" charset="0"/>
                <a:sym typeface="Times New Roman" charset="0"/>
              </a:rPr>
              <a:t> </a:t>
            </a:r>
            <a:r>
              <a:rPr lang="ru-RU" sz="2400" dirty="0" err="1">
                <a:solidFill>
                  <a:srgbClr val="F88600"/>
                </a:solidFill>
                <a:latin typeface="Times New Roman" charset="0"/>
                <a:cs typeface="Times New Roman" charset="0"/>
                <a:sym typeface="Times New Roman" charset="0"/>
              </a:rPr>
              <a:t>Chi</a:t>
            </a:r>
            <a:r>
              <a:rPr lang="ru-RU" sz="2400" dirty="0">
                <a:solidFill>
                  <a:srgbClr val="F88600"/>
                </a:solidFill>
                <a:latin typeface="Times New Roman" charset="0"/>
                <a:cs typeface="Times New Roman" charset="0"/>
                <a:sym typeface="Times New Roman" charset="0"/>
              </a:rPr>
              <a:t> </a:t>
            </a:r>
            <a:r>
              <a:rPr lang="ru-RU" sz="2400" dirty="0" err="1">
                <a:solidFill>
                  <a:srgbClr val="F88600"/>
                </a:solidFill>
                <a:latin typeface="Times New Roman" charset="0"/>
                <a:cs typeface="Times New Roman" charset="0"/>
                <a:sym typeface="Times New Roman" charset="0"/>
              </a:rPr>
              <a:t>Minh</a:t>
            </a:r>
            <a:r>
              <a:rPr lang="ru-RU" sz="2400" dirty="0">
                <a:solidFill>
                  <a:srgbClr val="F88600"/>
                </a:solidFill>
                <a:latin typeface="Times New Roman" charset="0"/>
                <a:cs typeface="Times New Roman" charset="0"/>
                <a:sym typeface="Times New Roman" charset="0"/>
              </a:rPr>
              <a:t> </a:t>
            </a:r>
            <a:r>
              <a:rPr lang="ru-RU" sz="2400" dirty="0" err="1">
                <a:solidFill>
                  <a:srgbClr val="F88600"/>
                </a:solidFill>
                <a:latin typeface="Times New Roman" charset="0"/>
                <a:cs typeface="Times New Roman" charset="0"/>
                <a:sym typeface="Times New Roman" charset="0"/>
              </a:rPr>
              <a:t>City</a:t>
            </a:r>
            <a:r>
              <a:rPr lang="ru-RU" sz="2400" dirty="0">
                <a:solidFill>
                  <a:srgbClr val="F88600"/>
                </a:solidFill>
                <a:latin typeface="Times New Roman" charset="0"/>
                <a:cs typeface="Times New Roman" charset="0"/>
                <a:sym typeface="Times New Roman" charset="0"/>
              </a:rPr>
              <a:t> </a:t>
            </a:r>
            <a:r>
              <a:rPr lang="ru-RU" sz="2400" dirty="0" err="1">
                <a:solidFill>
                  <a:srgbClr val="F88600"/>
                </a:solidFill>
                <a:latin typeface="Times New Roman" charset="0"/>
                <a:cs typeface="Times New Roman" charset="0"/>
                <a:sym typeface="Times New Roman" charset="0"/>
              </a:rPr>
              <a:t>campus</a:t>
            </a:r>
            <a:endParaRPr lang="ru-RU" dirty="0">
              <a:solidFill>
                <a:srgbClr val="F88600"/>
              </a:solidFill>
              <a:latin typeface="Times New Roman" charset="0"/>
              <a:cs typeface="Times New Roman" charset="0"/>
              <a:sym typeface="Times New Roman" charset="0"/>
            </a:endParaRP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2209800" y="1676400"/>
            <a:ext cx="2438400" cy="0"/>
          </a:xfrm>
          <a:prstGeom prst="line">
            <a:avLst/>
          </a:prstGeom>
          <a:noFill/>
          <a:ln w="38100" cap="sq">
            <a:solidFill>
              <a:srgbClr val="86521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57200">
              <a:defRPr/>
            </a:pPr>
            <a:endParaRPr lang="ru-RU" sz="1200">
              <a:latin typeface="Helvetica" charset="0"/>
              <a:cs typeface="Tahoma" charset="0"/>
              <a:sym typeface="Helvetica" charset="0"/>
            </a:endParaRPr>
          </a:p>
        </p:txBody>
      </p:sp>
      <p:pic>
        <p:nvPicPr>
          <p:cNvPr id="7177" name="Picture 9" descr="image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95400"/>
            <a:ext cx="27432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8" name="Picture 10" descr="image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029200"/>
            <a:ext cx="27432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9" name="Picture 11" descr="image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00400"/>
            <a:ext cx="27432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80" name="Line 12"/>
          <p:cNvSpPr>
            <a:spLocks noChangeShapeType="1"/>
          </p:cNvSpPr>
          <p:nvPr/>
        </p:nvSpPr>
        <p:spPr bwMode="auto">
          <a:xfrm flipH="1" flipV="1">
            <a:off x="2970213" y="4038600"/>
            <a:ext cx="1830387" cy="1588"/>
          </a:xfrm>
          <a:prstGeom prst="line">
            <a:avLst/>
          </a:prstGeom>
          <a:noFill/>
          <a:ln w="38100" cap="sq">
            <a:solidFill>
              <a:srgbClr val="86521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57200">
              <a:defRPr/>
            </a:pPr>
            <a:endParaRPr lang="ru-RU" sz="1200">
              <a:latin typeface="Helvetica" charset="0"/>
              <a:cs typeface="Tahoma" charset="0"/>
              <a:sym typeface="Helvetica" charset="0"/>
            </a:endParaRPr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 flipH="1" flipV="1">
            <a:off x="1827213" y="2209800"/>
            <a:ext cx="1144587" cy="1827213"/>
          </a:xfrm>
          <a:prstGeom prst="line">
            <a:avLst/>
          </a:prstGeom>
          <a:noFill/>
          <a:ln w="38100" cap="sq">
            <a:solidFill>
              <a:srgbClr val="865212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457200">
              <a:defRPr/>
            </a:pPr>
            <a:endParaRPr lang="ru-RU" sz="1200">
              <a:latin typeface="Helvetica" charset="0"/>
              <a:cs typeface="Tahoma" charset="0"/>
              <a:sym typeface="Helvetica" charset="0"/>
            </a:endParaRPr>
          </a:p>
        </p:txBody>
      </p:sp>
      <p:sp>
        <p:nvSpPr>
          <p:cNvPr id="7182" name="AutoShape 14"/>
          <p:cNvSpPr>
            <a:spLocks/>
          </p:cNvSpPr>
          <p:nvPr/>
        </p:nvSpPr>
        <p:spPr bwMode="auto">
          <a:xfrm>
            <a:off x="1487488" y="150813"/>
            <a:ext cx="6167437" cy="960437"/>
          </a:xfrm>
          <a:prstGeom prst="roundRect">
            <a:avLst>
              <a:gd name="adj" fmla="val 12454"/>
            </a:avLst>
          </a:prstGeom>
          <a:gradFill rotWithShape="0">
            <a:gsLst>
              <a:gs pos="0">
                <a:srgbClr val="FBFBFB">
                  <a:alpha val="65070"/>
                </a:srgbClr>
              </a:gs>
              <a:gs pos="100000">
                <a:srgbClr val="BEBEBE">
                  <a:alpha val="65070"/>
                </a:srgbClr>
              </a:gs>
            </a:gsLst>
            <a:lin ang="5400000"/>
          </a:gradFill>
          <a:ln>
            <a:noFill/>
          </a:ln>
          <a:effectLst>
            <a:outerShdw blurRad="38100" dist="26940" dir="5400000" algn="ctr" rotWithShape="0">
              <a:srgbClr val="000000">
                <a:alpha val="0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 algn="ctr" defTabSz="457200">
              <a:defRPr/>
            </a:pPr>
            <a:r>
              <a:rPr lang="ru-RU" sz="3400" b="1" i="1" dirty="0">
                <a:solidFill>
                  <a:srgbClr val="008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Структура университета</a:t>
            </a:r>
            <a:endParaRPr lang="ru-RU" dirty="0">
              <a:solidFill>
                <a:srgbClr val="008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charset="0"/>
              <a:cs typeface="Times New Roman" charset="0"/>
              <a:sym typeface="Times New Roman" charset="0"/>
            </a:endParaRPr>
          </a:p>
        </p:txBody>
      </p:sp>
      <p:pic>
        <p:nvPicPr>
          <p:cNvPr id="17" name="Picture 7" descr="image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44" t="12288" r="69582" b="57857"/>
          <a:stretch>
            <a:fillRect/>
          </a:stretch>
        </p:blipFill>
        <p:spPr bwMode="auto">
          <a:xfrm>
            <a:off x="0" y="0"/>
            <a:ext cx="1073150" cy="11112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2152977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2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/>
          </p:cNvSpPr>
          <p:nvPr/>
        </p:nvSpPr>
        <p:spPr bwMode="auto">
          <a:xfrm>
            <a:off x="679450" y="2565400"/>
            <a:ext cx="4114800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marL="342900" indent="-342900">
              <a:lnSpc>
                <a:spcPct val="120000"/>
              </a:lnSpc>
              <a:buSzPct val="100000"/>
              <a:buFont typeface="Wingdings" charset="2"/>
              <a:buChar char="Ø"/>
              <a:defRPr/>
            </a:pPr>
            <a:r>
              <a:rPr lang="ru-RU" sz="2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Деловой китайский язык</a:t>
            </a:r>
          </a:p>
          <a:p>
            <a:pPr marL="342900" indent="-342900">
              <a:lnSpc>
                <a:spcPct val="120000"/>
              </a:lnSpc>
              <a:buSzPct val="100000"/>
              <a:buFont typeface="Wingdings" charset="2"/>
              <a:buChar char="Ø"/>
              <a:defRPr/>
            </a:pPr>
            <a:r>
              <a:rPr lang="ru-RU" sz="2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Деловой английский язык</a:t>
            </a:r>
          </a:p>
          <a:p>
            <a:pPr marL="342900" indent="-342900">
              <a:lnSpc>
                <a:spcPct val="120000"/>
              </a:lnSpc>
              <a:buSzPct val="100000"/>
              <a:buFont typeface="Wingdings" charset="2"/>
              <a:buChar char="Ø"/>
              <a:defRPr/>
            </a:pPr>
            <a:r>
              <a:rPr lang="ru-RU" sz="2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Финансовый менеджмент</a:t>
            </a:r>
          </a:p>
          <a:p>
            <a:pPr marL="342900" indent="-342900">
              <a:lnSpc>
                <a:spcPct val="120000"/>
              </a:lnSpc>
              <a:buSzPct val="100000"/>
              <a:buFont typeface="Wingdings" charset="2"/>
              <a:buChar char="Ø"/>
              <a:defRPr/>
            </a:pPr>
            <a:r>
              <a:rPr lang="ru-RU" sz="2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Банковское дело</a:t>
            </a:r>
          </a:p>
          <a:p>
            <a:pPr marL="342900" indent="-342900">
              <a:lnSpc>
                <a:spcPct val="120000"/>
              </a:lnSpc>
              <a:buSzPct val="100000"/>
              <a:buFont typeface="Wingdings" charset="2"/>
              <a:buChar char="Ø"/>
              <a:defRPr/>
            </a:pPr>
            <a:r>
              <a:rPr lang="ru-RU" sz="2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Финансовый анализ и инвестиционный менеджмент</a:t>
            </a:r>
          </a:p>
          <a:p>
            <a:pPr marL="342900" indent="-342900">
              <a:lnSpc>
                <a:spcPct val="120000"/>
              </a:lnSpc>
              <a:buSzPct val="100000"/>
              <a:buFont typeface="Wingdings" charset="2"/>
              <a:buChar char="Ø"/>
              <a:defRPr/>
            </a:pPr>
            <a:r>
              <a:rPr lang="ru-RU" sz="2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Международные финансы</a:t>
            </a:r>
            <a:endParaRPr lang="ru-RU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Tahoma" charset="0"/>
            </a:endParaRPr>
          </a:p>
        </p:txBody>
      </p:sp>
      <p:sp>
        <p:nvSpPr>
          <p:cNvPr id="10242" name="Rectangle 2"/>
          <p:cNvSpPr>
            <a:spLocks/>
          </p:cNvSpPr>
          <p:nvPr/>
        </p:nvSpPr>
        <p:spPr bwMode="auto">
          <a:xfrm>
            <a:off x="4794250" y="2597150"/>
            <a:ext cx="3998913" cy="4512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marL="342900" indent="-342900">
              <a:lnSpc>
                <a:spcPct val="120000"/>
              </a:lnSpc>
              <a:buSzPct val="100000"/>
              <a:buFont typeface="Wingdings" charset="2"/>
              <a:buChar char="ü"/>
              <a:defRPr/>
            </a:pPr>
            <a:r>
              <a:rPr lang="ru-RU" sz="2400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Финансы и кредит</a:t>
            </a:r>
          </a:p>
          <a:p>
            <a:pPr marL="342900" indent="-342900">
              <a:lnSpc>
                <a:spcPct val="120000"/>
              </a:lnSpc>
              <a:buSzPct val="100000"/>
              <a:buFont typeface="Wingdings" charset="2"/>
              <a:buChar char="ü"/>
              <a:defRPr/>
            </a:pPr>
            <a:r>
              <a:rPr lang="ru-RU" sz="2400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Юриспруденция</a:t>
            </a:r>
          </a:p>
          <a:p>
            <a:pPr marL="342900" indent="-342900">
              <a:lnSpc>
                <a:spcPct val="120000"/>
              </a:lnSpc>
              <a:buSzPct val="100000"/>
              <a:buFont typeface="Wingdings" charset="2"/>
              <a:buChar char="ü"/>
              <a:defRPr/>
            </a:pPr>
            <a:r>
              <a:rPr lang="ru-RU" sz="2400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Бухгалтерский учет</a:t>
            </a:r>
          </a:p>
          <a:p>
            <a:pPr marL="342900" indent="-342900">
              <a:lnSpc>
                <a:spcPct val="120000"/>
              </a:lnSpc>
              <a:buSzPct val="100000"/>
              <a:buFont typeface="Wingdings" charset="2"/>
              <a:buChar char="ü"/>
              <a:defRPr/>
            </a:pPr>
            <a:r>
              <a:rPr lang="ru-RU" sz="2400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Международное торговое      право</a:t>
            </a:r>
          </a:p>
          <a:p>
            <a:pPr marL="342900" indent="-342900">
              <a:lnSpc>
                <a:spcPct val="120000"/>
              </a:lnSpc>
              <a:buSzPct val="100000"/>
              <a:buFont typeface="Wingdings" charset="2"/>
              <a:buChar char="ü"/>
              <a:defRPr/>
            </a:pPr>
            <a:r>
              <a:rPr lang="ru-RU" sz="2400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Налоги и таможенное дело</a:t>
            </a:r>
          </a:p>
          <a:p>
            <a:pPr marL="342900" indent="-342900">
              <a:lnSpc>
                <a:spcPct val="120000"/>
              </a:lnSpc>
              <a:buSzPct val="100000"/>
              <a:buFont typeface="Wingdings" charset="2"/>
              <a:buChar char="ü"/>
              <a:defRPr/>
            </a:pPr>
            <a:r>
              <a:rPr lang="ru-RU" sz="2400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Электронная коммерция </a:t>
            </a:r>
          </a:p>
          <a:p>
            <a:pPr marL="342900" indent="-342900">
              <a:lnSpc>
                <a:spcPct val="120000"/>
              </a:lnSpc>
              <a:buSzPct val="100000"/>
              <a:buFont typeface="Wingdings" charset="2"/>
              <a:buChar char="ü"/>
              <a:defRPr/>
            </a:pPr>
            <a:r>
              <a:rPr lang="ru-RU" sz="2400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Международная экономика</a:t>
            </a:r>
            <a:endParaRPr lang="ru-RU" i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Tahoma" charset="0"/>
            </a:endParaRPr>
          </a:p>
        </p:txBody>
      </p:sp>
      <p:sp>
        <p:nvSpPr>
          <p:cNvPr id="10243" name="AutoShape 3"/>
          <p:cNvSpPr>
            <a:spLocks/>
          </p:cNvSpPr>
          <p:nvPr/>
        </p:nvSpPr>
        <p:spPr bwMode="auto">
          <a:xfrm>
            <a:off x="1673225" y="150813"/>
            <a:ext cx="6961188" cy="960437"/>
          </a:xfrm>
          <a:prstGeom prst="roundRect">
            <a:avLst>
              <a:gd name="adj" fmla="val 9329"/>
            </a:avLst>
          </a:prstGeom>
          <a:gradFill rotWithShape="0">
            <a:gsLst>
              <a:gs pos="0">
                <a:srgbClr val="FBFBFB">
                  <a:alpha val="65068"/>
                </a:srgbClr>
              </a:gs>
              <a:gs pos="100000">
                <a:srgbClr val="BEBEBE">
                  <a:alpha val="65068"/>
                </a:srgbClr>
              </a:gs>
            </a:gsLst>
            <a:lin ang="5400000"/>
          </a:gradFill>
          <a:ln>
            <a:noFill/>
          </a:ln>
          <a:effectLst>
            <a:outerShdw blurRad="38100" dist="2694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 defTabSz="457200">
              <a:defRPr/>
            </a:pPr>
            <a:endParaRPr lang="ru-RU">
              <a:latin typeface="Times New Roman" charset="0"/>
              <a:cs typeface="Times New Roman" charset="0"/>
              <a:sym typeface="Times New Roman" charset="0"/>
            </a:endParaRPr>
          </a:p>
        </p:txBody>
      </p:sp>
      <p:sp>
        <p:nvSpPr>
          <p:cNvPr id="10244" name="Rectangle 4"/>
          <p:cNvSpPr>
            <a:spLocks/>
          </p:cNvSpPr>
          <p:nvPr/>
        </p:nvSpPr>
        <p:spPr bwMode="auto">
          <a:xfrm>
            <a:off x="1757363" y="292478"/>
            <a:ext cx="6918325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457200">
              <a:defRPr/>
            </a:pPr>
            <a:r>
              <a:rPr lang="ru-RU" sz="4400" i="1" dirty="0" err="1">
                <a:solidFill>
                  <a:srgbClr val="008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 Bold" charset="0"/>
                <a:cs typeface="Tahoma" charset="0"/>
                <a:sym typeface="Times New Roman Bold" charset="0"/>
              </a:rPr>
              <a:t>Бакалавриат</a:t>
            </a:r>
            <a:endParaRPr lang="ru-RU" sz="3200" i="1" dirty="0">
              <a:solidFill>
                <a:srgbClr val="008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 Bold" charset="0"/>
              <a:cs typeface="Tahoma" charset="0"/>
              <a:sym typeface="Times New Roman Bold" charset="0"/>
            </a:endParaRPr>
          </a:p>
        </p:txBody>
      </p:sp>
      <p:sp>
        <p:nvSpPr>
          <p:cNvPr id="10245" name="Rectangle 5"/>
          <p:cNvSpPr>
            <a:spLocks/>
          </p:cNvSpPr>
          <p:nvPr/>
        </p:nvSpPr>
        <p:spPr bwMode="auto">
          <a:xfrm>
            <a:off x="577850" y="1615302"/>
            <a:ext cx="801052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457200">
              <a:defRPr/>
            </a:pPr>
            <a:r>
              <a:rPr lang="ru-RU" sz="3600" i="1" dirty="0"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 Bold" charset="0"/>
                <a:cs typeface="Tahoma" charset="0"/>
                <a:sym typeface="Times New Roman Bold" charset="0"/>
              </a:rPr>
              <a:t>Направления подготовки</a:t>
            </a:r>
            <a:endParaRPr lang="ru-RU" sz="2400" dirty="0">
              <a:solidFill>
                <a:srgbClr val="FF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 Bold" charset="0"/>
              <a:cs typeface="Tahoma" charset="0"/>
              <a:sym typeface="Times New Roman Bold" charset="0"/>
            </a:endParaRPr>
          </a:p>
        </p:txBody>
      </p:sp>
      <p:pic>
        <p:nvPicPr>
          <p:cNvPr id="9" name="Picture 7" descr="image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44" t="12288" r="69582" b="57857"/>
          <a:stretch>
            <a:fillRect/>
          </a:stretch>
        </p:blipFill>
        <p:spPr bwMode="auto">
          <a:xfrm>
            <a:off x="0" y="0"/>
            <a:ext cx="1073150" cy="11112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2633109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/>
          </p:cNvSpPr>
          <p:nvPr/>
        </p:nvSpPr>
        <p:spPr bwMode="auto">
          <a:xfrm>
            <a:off x="349250" y="2597150"/>
            <a:ext cx="8467725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marL="457200" indent="-457200">
              <a:lnSpc>
                <a:spcPct val="130000"/>
              </a:lnSpc>
              <a:buSzPct val="100000"/>
              <a:buFont typeface="Wingdings" charset="2"/>
              <a:buChar char="Ø"/>
              <a:defRPr/>
            </a:pPr>
            <a:r>
              <a:rPr lang="ru-RU" sz="2700" i="1" dirty="0" err="1">
                <a:solidFill>
                  <a:schemeClr val="bg1"/>
                </a:solidFill>
                <a:latin typeface="Times New Roman" charset="0"/>
                <a:cs typeface="Times New Roman" charset="0"/>
                <a:sym typeface="Times New Roman" charset="0"/>
              </a:rPr>
              <a:t>Тороговое</a:t>
            </a:r>
            <a:r>
              <a:rPr lang="ru-RU" sz="2700" i="1" dirty="0">
                <a:solidFill>
                  <a:schemeClr val="bg1"/>
                </a:solidFill>
                <a:latin typeface="Times New Roman" charset="0"/>
                <a:cs typeface="Times New Roman" charset="0"/>
                <a:sym typeface="Times New Roman" charset="0"/>
              </a:rPr>
              <a:t> дело</a:t>
            </a:r>
          </a:p>
          <a:p>
            <a:pPr marL="457200" indent="-457200">
              <a:lnSpc>
                <a:spcPct val="130000"/>
              </a:lnSpc>
              <a:buSzPct val="100000"/>
              <a:buFont typeface="Wingdings" charset="2"/>
              <a:buChar char="Ø"/>
              <a:defRPr/>
            </a:pPr>
            <a:r>
              <a:rPr lang="ru-RU" sz="2700" i="1" dirty="0">
                <a:solidFill>
                  <a:schemeClr val="bg1"/>
                </a:solidFill>
                <a:latin typeface="Times New Roman" charset="0"/>
                <a:cs typeface="Times New Roman" charset="0"/>
                <a:sym typeface="Times New Roman" charset="0"/>
              </a:rPr>
              <a:t>Международное торговое право</a:t>
            </a:r>
          </a:p>
          <a:p>
            <a:pPr marL="457200" indent="-457200">
              <a:lnSpc>
                <a:spcPct val="130000"/>
              </a:lnSpc>
              <a:buSzPct val="100000"/>
              <a:buFont typeface="Wingdings" charset="2"/>
              <a:buChar char="Ø"/>
              <a:defRPr/>
            </a:pPr>
            <a:r>
              <a:rPr lang="ru-RU" sz="2700" i="1" dirty="0">
                <a:solidFill>
                  <a:schemeClr val="bg1"/>
                </a:solidFill>
                <a:latin typeface="Times New Roman" charset="0"/>
                <a:cs typeface="Times New Roman" charset="0"/>
                <a:sym typeface="Times New Roman" charset="0"/>
              </a:rPr>
              <a:t>Деловое администрирование </a:t>
            </a:r>
          </a:p>
          <a:p>
            <a:pPr marL="457200" indent="-457200">
              <a:lnSpc>
                <a:spcPct val="130000"/>
              </a:lnSpc>
              <a:buSzPct val="100000"/>
              <a:buFont typeface="Wingdings" charset="2"/>
              <a:buChar char="Ø"/>
              <a:defRPr/>
            </a:pPr>
            <a:r>
              <a:rPr lang="ru-RU" sz="2700" i="1" dirty="0">
                <a:solidFill>
                  <a:schemeClr val="bg1"/>
                </a:solidFill>
                <a:latin typeface="Times New Roman" charset="0"/>
                <a:cs typeface="Times New Roman" charset="0"/>
                <a:sym typeface="Times New Roman" charset="0"/>
              </a:rPr>
              <a:t>Мировая экономика и международные экономические отношения</a:t>
            </a:r>
          </a:p>
          <a:p>
            <a:pPr marL="228600" indent="-228600">
              <a:lnSpc>
                <a:spcPct val="130000"/>
              </a:lnSpc>
              <a:buSzPct val="100000"/>
              <a:buFontTx/>
              <a:buChar char="•"/>
              <a:defRPr/>
            </a:pPr>
            <a:endParaRPr lang="ru-RU" sz="2400" i="1" dirty="0">
              <a:solidFill>
                <a:srgbClr val="616143"/>
              </a:solidFill>
              <a:latin typeface="Times New Roman" charset="0"/>
              <a:cs typeface="Times New Roman" charset="0"/>
              <a:sym typeface="Times New Roman" charset="0"/>
            </a:endParaRPr>
          </a:p>
        </p:txBody>
      </p:sp>
      <p:sp>
        <p:nvSpPr>
          <p:cNvPr id="11266" name="AutoShape 2"/>
          <p:cNvSpPr>
            <a:spLocks/>
          </p:cNvSpPr>
          <p:nvPr/>
        </p:nvSpPr>
        <p:spPr bwMode="auto">
          <a:xfrm>
            <a:off x="1673225" y="150813"/>
            <a:ext cx="6961188" cy="960437"/>
          </a:xfrm>
          <a:prstGeom prst="roundRect">
            <a:avLst>
              <a:gd name="adj" fmla="val 9329"/>
            </a:avLst>
          </a:prstGeom>
          <a:gradFill rotWithShape="0">
            <a:gsLst>
              <a:gs pos="0">
                <a:srgbClr val="FBFBFB">
                  <a:alpha val="65068"/>
                </a:srgbClr>
              </a:gs>
              <a:gs pos="100000">
                <a:srgbClr val="BEBEBE">
                  <a:alpha val="65068"/>
                </a:srgbClr>
              </a:gs>
            </a:gsLst>
            <a:lin ang="5400000"/>
          </a:gradFill>
          <a:ln>
            <a:noFill/>
          </a:ln>
          <a:effectLst>
            <a:outerShdw blurRad="38100" dist="26940" dir="54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 defTabSz="457200">
              <a:defRPr/>
            </a:pPr>
            <a:endParaRPr lang="ru-RU">
              <a:latin typeface="Times New Roman" charset="0"/>
              <a:cs typeface="Times New Roman" charset="0"/>
              <a:sym typeface="Times New Roman" charset="0"/>
            </a:endParaRPr>
          </a:p>
        </p:txBody>
      </p:sp>
      <p:sp>
        <p:nvSpPr>
          <p:cNvPr id="11267" name="Rectangle 3"/>
          <p:cNvSpPr>
            <a:spLocks/>
          </p:cNvSpPr>
          <p:nvPr/>
        </p:nvSpPr>
        <p:spPr bwMode="auto">
          <a:xfrm>
            <a:off x="1757363" y="292478"/>
            <a:ext cx="6846887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457200">
              <a:defRPr/>
            </a:pPr>
            <a:r>
              <a:rPr lang="ru-RU" sz="4400" i="1" dirty="0">
                <a:solidFill>
                  <a:srgbClr val="008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 Bold" charset="0"/>
                <a:cs typeface="Tahoma" charset="0"/>
                <a:sym typeface="Times New Roman Bold" charset="0"/>
              </a:rPr>
              <a:t>Магистратура</a:t>
            </a:r>
            <a:endParaRPr lang="ru-RU" sz="3200" i="1" dirty="0">
              <a:solidFill>
                <a:srgbClr val="008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 Bold" charset="0"/>
              <a:cs typeface="Tahoma" charset="0"/>
              <a:sym typeface="Times New Roman Bold" charset="0"/>
            </a:endParaRPr>
          </a:p>
        </p:txBody>
      </p:sp>
      <p:sp>
        <p:nvSpPr>
          <p:cNvPr id="11268" name="Rectangle 4"/>
          <p:cNvSpPr>
            <a:spLocks/>
          </p:cNvSpPr>
          <p:nvPr/>
        </p:nvSpPr>
        <p:spPr bwMode="auto">
          <a:xfrm>
            <a:off x="577850" y="1615302"/>
            <a:ext cx="801052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 defTabSz="457200">
              <a:defRPr/>
            </a:pPr>
            <a:r>
              <a:rPr lang="ru-RU" sz="3600" i="1" dirty="0"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 Bold" charset="0"/>
                <a:cs typeface="Tahoma" charset="0"/>
                <a:sym typeface="Times New Roman Bold" charset="0"/>
              </a:rPr>
              <a:t>Направления подготовки</a:t>
            </a:r>
            <a:endParaRPr lang="ru-RU" sz="2400" dirty="0">
              <a:solidFill>
                <a:srgbClr val="FF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 Bold" charset="0"/>
              <a:cs typeface="Tahoma" charset="0"/>
              <a:sym typeface="Times New Roman Bold" charset="0"/>
            </a:endParaRPr>
          </a:p>
        </p:txBody>
      </p:sp>
      <p:pic>
        <p:nvPicPr>
          <p:cNvPr id="6" name="Picture 7" descr="image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44" t="12288" r="69582" b="57857"/>
          <a:stretch>
            <a:fillRect/>
          </a:stretch>
        </p:blipFill>
        <p:spPr bwMode="auto">
          <a:xfrm>
            <a:off x="0" y="0"/>
            <a:ext cx="1073150" cy="11112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8698424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1473"/>
            <a:ext cx="9144000" cy="485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6947" y="401053"/>
            <a:ext cx="9184106" cy="4367933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6000" b="1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 Университет </a:t>
            </a:r>
            <a:r>
              <a:rPr lang="ru-RU" sz="6000" b="1" i="1" dirty="0">
                <a:solidFill>
                  <a:srgbClr val="008000"/>
                </a:solidFill>
                <a:latin typeface="Times New Roman"/>
                <a:cs typeface="Times New Roman"/>
              </a:rPr>
              <a:t>Гуанчжоу </a:t>
            </a:r>
            <a:r>
              <a:rPr lang="ru-RU" sz="6000" b="1" i="1" dirty="0">
                <a:solidFill>
                  <a:srgbClr val="FF6600"/>
                </a:solidFill>
                <a:latin typeface="Times New Roman"/>
                <a:cs typeface="Times New Roman"/>
              </a:rPr>
              <a:t/>
            </a:r>
            <a:br>
              <a:rPr lang="ru-RU" sz="6000" b="1" i="1" dirty="0">
                <a:solidFill>
                  <a:srgbClr val="FF6600"/>
                </a:solidFill>
                <a:latin typeface="Times New Roman"/>
                <a:cs typeface="Times New Roman"/>
              </a:rPr>
            </a:br>
            <a:endParaRPr lang="ru-RU" sz="6000" b="1" i="1" dirty="0" smtClean="0">
              <a:solidFill>
                <a:srgbClr val="FF660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ru-RU" altLang="zh-CN" sz="5400" b="1" i="1" dirty="0">
                <a:solidFill>
                  <a:srgbClr val="FF6600"/>
                </a:solidFill>
                <a:latin typeface="Times New Roman"/>
                <a:cs typeface="Times New Roman"/>
              </a:rPr>
              <a:t> </a:t>
            </a:r>
            <a:r>
              <a:rPr lang="ru-RU" altLang="zh-CN" sz="5400" b="1" i="1" dirty="0" smtClean="0">
                <a:solidFill>
                  <a:srgbClr val="FF6600"/>
                </a:solidFill>
                <a:latin typeface="Times New Roman"/>
                <a:cs typeface="Times New Roman"/>
              </a:rPr>
              <a:t>      </a:t>
            </a:r>
            <a:endParaRPr lang="ru-RU" sz="6600" i="1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2479"/>
            <a:ext cx="9144000" cy="233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8542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Vasya_000\Desktop\ПРЕЗЕНТАЦИЯ_ИТОГ\L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56"/>
            <a:ext cx="9144000" cy="1327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-24033"/>
            <a:ext cx="4262150" cy="788737"/>
          </a:xfrm>
        </p:spPr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008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AJOU UNIV.</a:t>
            </a:r>
            <a:endParaRPr lang="ru-RU" b="1" i="1" dirty="0">
              <a:solidFill>
                <a:srgbClr val="008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" name="Picture 2" descr="C:\Users\Влад\Desktop\PPT ZLOBINA\ajou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-214338"/>
            <a:ext cx="2000264" cy="2000264"/>
          </a:xfrm>
          <a:prstGeom prst="rect">
            <a:avLst/>
          </a:prstGeom>
          <a:noFill/>
        </p:spPr>
      </p:pic>
      <p:pic>
        <p:nvPicPr>
          <p:cNvPr id="6" name="Picture 4" descr="http://t1.gstatic.com/images?q=tbn:ANd9GcRWdm5fsAZB4c3wmYDN0JMu3zo4T6I92jRwElkgjggsp9hIsQf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25" y="5210175"/>
            <a:ext cx="2771775" cy="1647825"/>
          </a:xfrm>
          <a:prstGeom prst="rect">
            <a:avLst/>
          </a:prstGeom>
          <a:noFill/>
        </p:spPr>
      </p:pic>
      <p:grpSp>
        <p:nvGrpSpPr>
          <p:cNvPr id="4" name="Группа 7"/>
          <p:cNvGrpSpPr/>
          <p:nvPr/>
        </p:nvGrpSpPr>
        <p:grpSpPr>
          <a:xfrm>
            <a:off x="142844" y="214290"/>
            <a:ext cx="5857916" cy="5857916"/>
            <a:chOff x="142844" y="214290"/>
            <a:chExt cx="5857916" cy="5857916"/>
          </a:xfrm>
        </p:grpSpPr>
        <p:pic>
          <p:nvPicPr>
            <p:cNvPr id="2055" name="Picture 7" descr="C:\Users\Влад\Desktop\PPT ZLOBINA\карта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844" y="928670"/>
              <a:ext cx="4794063" cy="51435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50" name="Picture 2" descr="Файл:South Korea (orthographic projection).sv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00430" y="214290"/>
              <a:ext cx="2500330" cy="2500331"/>
            </a:xfrm>
            <a:prstGeom prst="rect">
              <a:avLst/>
            </a:prstGeom>
            <a:noFill/>
          </p:spPr>
        </p:pic>
      </p:grpSp>
      <p:sp>
        <p:nvSpPr>
          <p:cNvPr id="10" name="Заголовок 1"/>
          <p:cNvSpPr txBox="1">
            <a:spLocks/>
          </p:cNvSpPr>
          <p:nvPr/>
        </p:nvSpPr>
        <p:spPr>
          <a:xfrm>
            <a:off x="5029200" y="1643050"/>
            <a:ext cx="4114800" cy="4071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ru-RU" sz="3600" i="1" dirty="0" smtClean="0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г.</a:t>
            </a:r>
            <a:r>
              <a:rPr lang="en-US" sz="3600" i="1" dirty="0" smtClean="0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lang="ru-RU" sz="3600" i="1" dirty="0" err="1" smtClean="0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Сувон</a:t>
            </a:r>
            <a:r>
              <a:rPr lang="ru-RU" sz="3600" i="1" dirty="0" smtClean="0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ru-RU" sz="3600" i="1" dirty="0" smtClean="0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(20 км от г.Сеул),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j-ea"/>
                <a:cs typeface="Times New Roman"/>
              </a:rPr>
              <a:t>Республика Корея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600" i="1" dirty="0" smtClean="0">
              <a:solidFill>
                <a:schemeClr val="bg1"/>
              </a:solidFill>
              <a:latin typeface="Times New Roman"/>
              <a:ea typeface="+mj-ea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 smtClean="0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San 5, 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Woncheon</a:t>
            </a:r>
            <a:r>
              <a:rPr lang="en-US" sz="2400" i="1" dirty="0" smtClean="0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-dong, 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Yeongtong</a:t>
            </a:r>
            <a:r>
              <a:rPr lang="en-US" sz="2400" i="1" dirty="0" smtClean="0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-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gu</a:t>
            </a:r>
            <a:r>
              <a:rPr lang="en-US" sz="2400" i="1" dirty="0" smtClean="0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, Suwon, 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Gyeonggi</a:t>
            </a:r>
            <a:r>
              <a:rPr lang="en-US" sz="2400" i="1" dirty="0" smtClean="0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-do 443-749, Korea</a:t>
            </a:r>
            <a:endParaRPr kumimoji="0" lang="ru-RU" sz="2400" b="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/>
              <a:ea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91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2"/>
          <a:srcRect r="79240"/>
          <a:stretch/>
        </p:blipFill>
        <p:spPr>
          <a:xfrm>
            <a:off x="0" y="0"/>
            <a:ext cx="1671053" cy="205678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22" y="121083"/>
            <a:ext cx="3593354" cy="2695016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222" y="3058611"/>
            <a:ext cx="8001000" cy="368650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333" y="121083"/>
            <a:ext cx="4049889" cy="269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79228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74" y="959556"/>
            <a:ext cx="7848748" cy="5580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65174" y="-465667"/>
            <a:ext cx="7977773" cy="1721556"/>
          </a:xfrm>
        </p:spPr>
        <p:txBody>
          <a:bodyPr/>
          <a:lstStyle/>
          <a:p>
            <a:r>
              <a:rPr lang="en-US" sz="5400" b="1" i="1" dirty="0" smtClean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   </a:t>
            </a:r>
            <a:r>
              <a:rPr lang="ru-RU" sz="4400" b="1" i="1" dirty="0" smtClean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Кампус </a:t>
            </a:r>
            <a:r>
              <a:rPr lang="ru-RU" sz="4400" b="1" i="1" dirty="0">
                <a:solidFill>
                  <a:srgbClr val="008000"/>
                </a:solidFill>
                <a:latin typeface="Times New Roman" charset="0"/>
                <a:cs typeface="Times New Roman" charset="0"/>
              </a:rPr>
              <a:t>университета </a:t>
            </a:r>
            <a:endParaRPr lang="ru-RU" sz="5400" b="1" dirty="0">
              <a:solidFill>
                <a:srgbClr val="008000"/>
              </a:solidFill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3"/>
          <a:srcRect r="79240"/>
          <a:stretch/>
        </p:blipFill>
        <p:spPr>
          <a:xfrm>
            <a:off x="0" y="0"/>
            <a:ext cx="1671053" cy="205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6643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09" y="155223"/>
            <a:ext cx="3796422" cy="3702393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09" y="4032655"/>
            <a:ext cx="4707980" cy="2643389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1040" y="155223"/>
            <a:ext cx="4982960" cy="351797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8993" y="4032655"/>
            <a:ext cx="3985007" cy="26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94484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44" y="354105"/>
            <a:ext cx="4364230" cy="2962005"/>
          </a:xfrm>
          <a:prstGeom prst="rect">
            <a:avLst/>
          </a:prstGeom>
        </p:spPr>
      </p:pic>
      <p:pic>
        <p:nvPicPr>
          <p:cNvPr id="6" name="Изображение 5" descr="Снимок экрана 2016-03-24 в 18.01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5452" y="287006"/>
            <a:ext cx="3132325" cy="3127883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45" y="3654778"/>
            <a:ext cx="4124678" cy="2737756"/>
          </a:xfrm>
          <a:prstGeom prst="rect">
            <a:avLst/>
          </a:prstGeom>
        </p:spPr>
      </p:pic>
      <p:pic>
        <p:nvPicPr>
          <p:cNvPr id="8" name="Изображение 7" descr="Снимок экрана 2016-03-25 в 1.58.5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5775" y="3654778"/>
            <a:ext cx="4465552" cy="297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85731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67" y="284478"/>
            <a:ext cx="4282986" cy="2848186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888" y="3337982"/>
            <a:ext cx="4247445" cy="3185584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67" y="3337983"/>
            <a:ext cx="4247444" cy="3185583"/>
          </a:xfrm>
          <a:prstGeom prst="rect">
            <a:avLst/>
          </a:prstGeom>
        </p:spPr>
      </p:pic>
      <p:pic>
        <p:nvPicPr>
          <p:cNvPr id="8" name="Изображение 7" descr="Снимок экрана 2016-03-25 в 2.01.1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7921" y="284478"/>
            <a:ext cx="4314412" cy="284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52052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uarc.com/wp-content/uploads/2013/07/images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67053" y="0"/>
            <a:ext cx="1376947" cy="1376948"/>
          </a:xfrm>
          <a:prstGeom prst="ellipse">
            <a:avLst/>
          </a:prstGeom>
          <a:noFill/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0" y="79468"/>
            <a:ext cx="8609263" cy="1417638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Муданьцзянский</a:t>
            </a:r>
            <a:r>
              <a:rPr lang="ru-RU" b="1" i="1" dirty="0">
                <a:solidFill>
                  <a:srgbClr val="008000"/>
                </a:solidFill>
                <a:latin typeface="Times New Roman"/>
                <a:cs typeface="Times New Roman"/>
              </a:rPr>
              <a:t> педагогический   университет </a:t>
            </a:r>
            <a:endParaRPr lang="ru-RU" b="1" dirty="0">
              <a:solidFill>
                <a:srgbClr val="0080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018616"/>
            <a:ext cx="6042248" cy="40105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375994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cuarc.com/wp-content/uploads/2013/07/images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68344" y="260648"/>
            <a:ext cx="1134616" cy="1134617"/>
          </a:xfrm>
          <a:prstGeom prst="rect">
            <a:avLst/>
          </a:prstGeom>
          <a:noFill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811" t="2639" r="2219" b="2367"/>
          <a:stretch>
            <a:fillRect/>
          </a:stretch>
        </p:blipFill>
        <p:spPr bwMode="auto">
          <a:xfrm>
            <a:off x="179512" y="548680"/>
            <a:ext cx="4240472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645024"/>
            <a:ext cx="7200800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35522" y="548680"/>
            <a:ext cx="4339466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0640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254" y="-171400"/>
            <a:ext cx="7800642" cy="1143000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ru-RU" b="1" i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«Университет-сад»</a:t>
            </a:r>
            <a:endParaRPr lang="ru-RU" b="1" i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706578"/>
            <a:ext cx="4176464" cy="28187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253" y="836712"/>
            <a:ext cx="4141221" cy="27539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836712"/>
            <a:ext cx="4114742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17032"/>
            <a:ext cx="4176464" cy="27773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2" descr="http://cuarc.com/wp-content/uploads/2013/07/images-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67053" y="0"/>
            <a:ext cx="1376947" cy="1376948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6808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http://spanish.peopledaily.com.cn/mediafile/201204/26/F2012042616260510631073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204864"/>
            <a:ext cx="3732139" cy="28024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/>
          <a:srcRect l="3679" t="5182" r="3679" b="5113"/>
          <a:stretch>
            <a:fillRect/>
          </a:stretch>
        </p:blipFill>
        <p:spPr bwMode="auto">
          <a:xfrm>
            <a:off x="683568" y="3861048"/>
            <a:ext cx="3744416" cy="26826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4" name="Picture 2" descr="http://russian.cri.cn/mmsource/images/2009/07/24/0724-3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980728"/>
            <a:ext cx="3744416" cy="28136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2" descr="http://cuarc.com/wp-content/uploads/2013/07/images-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67053" y="0"/>
            <a:ext cx="1376947" cy="1376948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6321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school.cucas.edu.cn/uploads/school/2014/0424/1396073981597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332656"/>
            <a:ext cx="4464496" cy="30710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796" name="Picture 4" descr="http://vasi.net/uploads/podbor/z3026/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645024"/>
            <a:ext cx="4300848" cy="2860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802" name="Picture 10" descr="http://magazeta.com/wp-content/uploads/2012/11/chen-bing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717032"/>
            <a:ext cx="4176464" cy="27820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 descr="http://cuarc.com/wp-content/uploads/2013/07/images-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67053" y="0"/>
            <a:ext cx="1376947" cy="1376948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49533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Vasya_000\Desktop\ПРЕЗЕНТАЦИЯ_ИТОГ\L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7232"/>
            <a:ext cx="9144000" cy="204200"/>
          </a:xfrm>
          <a:prstGeom prst="rect">
            <a:avLst/>
          </a:prstGeom>
          <a:noFill/>
        </p:spPr>
      </p:pic>
      <p:pic>
        <p:nvPicPr>
          <p:cNvPr id="21" name="Picture 2" descr="http://www.ajou.ac.kr/_resources/en/img/index/eng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0"/>
            <a:ext cx="2000250" cy="1200150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264839" y="-267266"/>
            <a:ext cx="7772400" cy="1143008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Рейтинг университета</a:t>
            </a:r>
            <a:endParaRPr lang="ru-RU" i="1" dirty="0"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64839" y="1624453"/>
            <a:ext cx="8858280" cy="4714908"/>
          </a:xfrm>
        </p:spPr>
        <p:txBody>
          <a:bodyPr>
            <a:normAutofit/>
          </a:bodyPr>
          <a:lstStyle/>
          <a:p>
            <a:pPr marL="342900" indent="-342900" algn="l">
              <a:buFont typeface="Wingdings" charset="2"/>
              <a:buChar char="Ø"/>
            </a:pPr>
            <a:r>
              <a:rPr lang="ru-RU" sz="3200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Аджу</a:t>
            </a:r>
            <a:r>
              <a:rPr lang="ru-RU" sz="32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входит в «ТОП 100» университетов Азии</a:t>
            </a:r>
          </a:p>
          <a:p>
            <a:pPr marL="342900" indent="-342900" algn="l">
              <a:buFont typeface="Wingdings" charset="2"/>
              <a:buChar char="Ø"/>
            </a:pPr>
            <a:r>
              <a:rPr lang="ru-RU" sz="32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Университет занимает 13 место в Ю.Корее  согласно изданию </a:t>
            </a:r>
            <a:r>
              <a:rPr lang="en-US" sz="3200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JoongAng</a:t>
            </a:r>
            <a:r>
              <a:rPr lang="en-US" sz="32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Ilbo</a:t>
            </a:r>
            <a:endParaRPr lang="en-US" sz="3200" i="1" dirty="0" smtClean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l">
              <a:buFont typeface="Arial" pitchFamily="34" charset="0"/>
              <a:buChar char="•"/>
            </a:pP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5220072" y="1441293"/>
            <a:ext cx="3781070" cy="812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Vasya_000\Desktop\ПРЕЗЕНТАЦИЯ\img_1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20253" y="3622749"/>
            <a:ext cx="9396536" cy="3235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4381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img.vvsu.ru/photos/BDF9D709_E74F_44B2_B1C2_129F76650B90_700x4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284984"/>
            <a:ext cx="4752528" cy="3181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676" name="Picture 4" descr="http://img.vvsu.ru/photos/584035DD_9AC0_453D_BF36_E0FF795E1510_700x4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04664"/>
            <a:ext cx="6667500" cy="2667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 descr="http://cuarc.com/wp-content/uploads/2013/07/images-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7053" y="0"/>
            <a:ext cx="1376947" cy="1376948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5097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1946" y="832859"/>
            <a:ext cx="7612064" cy="41820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5400" i="1" dirty="0" smtClean="0">
              <a:solidFill>
                <a:srgbClr val="FF6600"/>
              </a:solidFill>
              <a:latin typeface="Times New Roman"/>
              <a:cs typeface="Times New Roman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ru-RU" sz="7200" i="1" dirty="0" smtClean="0">
                <a:solidFill>
                  <a:srgbClr val="F88600"/>
                </a:solidFill>
                <a:latin typeface="Times New Roman"/>
                <a:cs typeface="Times New Roman"/>
              </a:rPr>
              <a:t>Спасибо за внимание! </a:t>
            </a:r>
            <a:endParaRPr lang="ru-RU" sz="7200" i="1" dirty="0">
              <a:solidFill>
                <a:srgbClr val="F886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Изображение 3" descr="ИМС Лого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3866" y="-190088"/>
            <a:ext cx="2598002" cy="2598002"/>
          </a:xfrm>
          <a:prstGeom prst="rect">
            <a:avLst/>
          </a:prstGeom>
        </p:spPr>
      </p:pic>
      <p:pic>
        <p:nvPicPr>
          <p:cNvPr id="5" name="Изображение 4" descr="ДВГУПС лого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5762" y="3677884"/>
            <a:ext cx="4228104" cy="269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110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5643578"/>
            <a:ext cx="9144000" cy="1097790"/>
          </a:xfrm>
        </p:spPr>
        <p:txBody>
          <a:bodyPr>
            <a:normAutofit fontScale="90000"/>
          </a:bodyPr>
          <a:lstStyle/>
          <a:p>
            <a:r>
              <a:rPr lang="ru-RU" sz="2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46 строений, из них: </a:t>
            </a:r>
            <a:r>
              <a:rPr lang="en-US" sz="2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/>
            </a:r>
            <a:br>
              <a:rPr lang="en-US" sz="2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</a:br>
            <a:r>
              <a:rPr lang="ru-RU" sz="2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13 – учебные корпуса</a:t>
            </a:r>
            <a:r>
              <a:rPr lang="en-US" sz="2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; 4 </a:t>
            </a:r>
            <a:r>
              <a:rPr lang="ru-RU" sz="2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-общежития</a:t>
            </a:r>
            <a:r>
              <a:rPr lang="en-US" sz="2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; </a:t>
            </a:r>
            <a:r>
              <a:rPr lang="ru-RU" sz="2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/>
            </a:r>
            <a:br>
              <a:rPr lang="ru-RU" sz="2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</a:br>
            <a:r>
              <a:rPr lang="en-US" sz="2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3 –</a:t>
            </a:r>
            <a:r>
              <a:rPr lang="ru-RU" sz="2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2400" i="1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спорт.сооружения</a:t>
            </a:r>
            <a:r>
              <a:rPr lang="en-US" sz="2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;  6 – </a:t>
            </a:r>
            <a:r>
              <a:rPr lang="ru-RU" sz="2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больничные корпуса</a:t>
            </a:r>
            <a:endParaRPr lang="ru-RU" sz="2400" i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2052" name="Picture 4" descr="C:\Users\Vasya_000\Desktop\ПРЕЗЕНТАЦИЯ\map (1).gif"/>
          <p:cNvPicPr>
            <a:picLocks noChangeAspect="1" noChangeArrowheads="1"/>
          </p:cNvPicPr>
          <p:nvPr/>
        </p:nvPicPr>
        <p:blipFill>
          <a:blip r:embed="rId2" cstate="print"/>
          <a:srcRect r="31313"/>
          <a:stretch>
            <a:fillRect/>
          </a:stretch>
        </p:blipFill>
        <p:spPr bwMode="auto">
          <a:xfrm>
            <a:off x="0" y="0"/>
            <a:ext cx="6876256" cy="5683438"/>
          </a:xfrm>
          <a:prstGeom prst="rect">
            <a:avLst/>
          </a:prstGeom>
          <a:noFill/>
        </p:spPr>
      </p:pic>
      <p:pic>
        <p:nvPicPr>
          <p:cNvPr id="19458" name="Picture 2" descr="http://www.ajou.ac.kr/_resources/en/img/index/eng_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0"/>
            <a:ext cx="2000250" cy="1200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255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Vasya_000\Desktop\ПРЕЗЕНТАЦИЯ2\L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9144000" cy="132762"/>
          </a:xfrm>
          <a:prstGeom prst="rect">
            <a:avLst/>
          </a:prstGeom>
          <a:noFill/>
        </p:spPr>
      </p:pic>
      <p:pic>
        <p:nvPicPr>
          <p:cNvPr id="1028" name="Picture 4" descr="C:\Users\Vasya_000\Desktop\ПРЕЗЕНТАЦИЯ_ИТОГ\AJOU\350px-0-ss-ajou-symb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404" y="1500174"/>
            <a:ext cx="4362596" cy="3151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M:\КОРЕЯ\кампус\ajo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849" y="1340768"/>
            <a:ext cx="4643438" cy="3306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7673" y="-735013"/>
            <a:ext cx="8235228" cy="1470025"/>
          </a:xfrm>
        </p:spPr>
        <p:txBody>
          <a:bodyPr/>
          <a:lstStyle/>
          <a:p>
            <a:r>
              <a:rPr lang="ru-RU" i="1" dirty="0" smtClean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Территория кампуса</a:t>
            </a:r>
            <a:endParaRPr lang="ru-RU" i="1" dirty="0">
              <a:solidFill>
                <a:schemeClr val="accent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37632" y="4831286"/>
            <a:ext cx="6143668" cy="1395410"/>
          </a:xfrm>
        </p:spPr>
        <p:txBody>
          <a:bodyPr/>
          <a:lstStyle/>
          <a:p>
            <a:r>
              <a:rPr lang="ru-RU" sz="28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Центральная площадь университета</a:t>
            </a:r>
            <a:endParaRPr lang="ru-RU" sz="2800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2" descr="http://www.ajou.ac.kr/_resources/en/img/index/eng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50" y="0"/>
            <a:ext cx="2000250" cy="1200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1132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Vasya_000\Desktop\ПРЕЗЕНТАЦИЯ2\7466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2918"/>
            <a:ext cx="3651244" cy="2650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Vasya_000\Desktop\ПРЕЗЕНТАЦИЯ2\DSCN8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25" y="500042"/>
            <a:ext cx="3714775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Vasya_000\Desktop\ПРЕЗЕНТАЦИЯ2\DSCN82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3786190"/>
            <a:ext cx="3366019" cy="2524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119054" y="3321717"/>
            <a:ext cx="4434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Корпус медицинского колледжа</a:t>
            </a:r>
            <a:endParaRPr lang="ru-RU" sz="2400" i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95534" y="3357562"/>
            <a:ext cx="3755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Корпус бизнес колледжа</a:t>
            </a:r>
            <a:endParaRPr lang="ru-RU" sz="2400" i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5816" y="6286520"/>
            <a:ext cx="3268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Юридический корпус</a:t>
            </a:r>
            <a:endParaRPr lang="ru-RU" sz="2400" i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11" name="Picture 2" descr="http://www.ajou.ac.kr/_resources/en/img/index/eng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50" y="0"/>
            <a:ext cx="2000250" cy="1200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5041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ользователь\Desktop\_1_~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785926"/>
            <a:ext cx="8786874" cy="4857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38" name="Picture 2" descr="C:\Users\пользователь\Desktop\logo_110814023808128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2816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008000"/>
                </a:solidFill>
                <a:latin typeface="Times New Roman"/>
                <a:cs typeface="Times New Roman"/>
              </a:rPr>
              <a:t>Catholic University</a:t>
            </a:r>
            <a:endParaRPr lang="ru-RU" i="1" dirty="0" smtClean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15362" name="Содержимое 2"/>
          <p:cNvSpPr>
            <a:spLocks noGrp="1"/>
          </p:cNvSpPr>
          <p:nvPr>
            <p:ph idx="1"/>
          </p:nvPr>
        </p:nvSpPr>
        <p:spPr>
          <a:xfrm>
            <a:off x="4563733" y="3429001"/>
            <a:ext cx="4709889" cy="3429000"/>
          </a:xfrm>
        </p:spPr>
        <p:txBody>
          <a:bodyPr/>
          <a:lstStyle/>
          <a:p>
            <a:pPr marL="0" indent="0" algn="ctr">
              <a:spcBef>
                <a:spcPct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400" i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г.</a:t>
            </a:r>
            <a:r>
              <a:rPr lang="en-US" sz="4400" i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</a:t>
            </a:r>
            <a:r>
              <a:rPr lang="ru-RU" sz="4400" i="1" dirty="0" err="1" smtClean="0">
                <a:solidFill>
                  <a:schemeClr val="accent2"/>
                </a:solidFill>
                <a:latin typeface="Times New Roman"/>
                <a:cs typeface="Times New Roman"/>
              </a:rPr>
              <a:t>Пучхон</a:t>
            </a:r>
            <a:r>
              <a:rPr lang="ru-RU" sz="4400" i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ru-RU" sz="4400" i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(23 км от </a:t>
            </a:r>
            <a:r>
              <a:rPr lang="ru-RU" sz="4400" i="1" dirty="0" err="1" smtClean="0">
                <a:solidFill>
                  <a:schemeClr val="accent2"/>
                </a:solidFill>
                <a:latin typeface="Times New Roman"/>
                <a:cs typeface="Times New Roman"/>
              </a:rPr>
              <a:t>г.Сеул</a:t>
            </a:r>
            <a:r>
              <a:rPr lang="ru-RU" sz="4400" i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)</a:t>
            </a:r>
          </a:p>
        </p:txBody>
      </p:sp>
      <p:pic>
        <p:nvPicPr>
          <p:cNvPr id="15363" name="Picture 4" descr="C:\Users\Vasya_000\Desktop\ПРЕЗЕНТАЦИЯ\LIN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71563"/>
            <a:ext cx="9144000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ttp://t1.gstatic.com/images?q=tbn:ANd9GcRWdm5fsAZB4c3wmYDN0JMu3zo4T6I92jRwElkgjggsp9hIsQf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68021" y="1793526"/>
            <a:ext cx="2428860" cy="1443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C:\Users\Vasya_000\Desktop\ПРЕЗЕНТАЦИЯ_ИТОГ\карта копия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052" y="1683098"/>
            <a:ext cx="4563733" cy="4960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6"/>
          <a:srcRect l="5677" t="13116" r="5509" b="17377"/>
          <a:stretch/>
        </p:blipFill>
        <p:spPr>
          <a:xfrm>
            <a:off x="-13368" y="0"/>
            <a:ext cx="1751263" cy="139031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815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Ареал">
  <a:themeElements>
    <a:clrScheme name="Ареал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Ареал">
      <a:majorFont>
        <a:latin typeface="Book Antiqua"/>
        <a:ea typeface=""/>
        <a:cs typeface=""/>
        <a:font script="Jpan" typeface="ＭＳ 明朝"/>
      </a:majorFont>
      <a:minorFont>
        <a:latin typeface="Book Antiqua"/>
        <a:ea typeface=""/>
        <a:cs typeface=""/>
        <a:font script="Jpan" typeface="ＭＳ 明朝"/>
      </a:minorFont>
    </a:fontScheme>
    <a:fmtScheme name="Ареал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Ареал.thmx</Template>
  <TotalTime>2587</TotalTime>
  <Words>516</Words>
  <Application>Microsoft Office PowerPoint</Application>
  <PresentationFormat>Экран (4:3)</PresentationFormat>
  <Paragraphs>113</Paragraphs>
  <Slides>41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Ареал</vt:lpstr>
      <vt:lpstr>Университеты-партнёры </vt:lpstr>
      <vt:lpstr>AJOU  UNIVERSITY 아주 대학교  </vt:lpstr>
      <vt:lpstr>AJOU UNIV.</vt:lpstr>
      <vt:lpstr>Рейтинг университета</vt:lpstr>
      <vt:lpstr>46 строений, из них:  13 – учебные корпуса; 4 -общежития;   3 – спорт.сооружения;  6 – больничные корпуса</vt:lpstr>
      <vt:lpstr>Территория кампуса</vt:lpstr>
      <vt:lpstr>Слайд 7</vt:lpstr>
      <vt:lpstr>Слайд 8</vt:lpstr>
      <vt:lpstr>Catholic University</vt:lpstr>
      <vt:lpstr>       Университеты-партнеры:</vt:lpstr>
      <vt:lpstr>Территория кампуса</vt:lpstr>
      <vt:lpstr>Кампус</vt:lpstr>
      <vt:lpstr>Слайд 13</vt:lpstr>
      <vt:lpstr>Слайд 14</vt:lpstr>
      <vt:lpstr>Слайд 15</vt:lpstr>
      <vt:lpstr>Из 9000 студентов обучающихся в Квангвуне, более чем 5000 выпускников известны по всему миру</vt:lpstr>
      <vt:lpstr>Слайд 17</vt:lpstr>
      <vt:lpstr>Слайд 18</vt:lpstr>
      <vt:lpstr>Слайд 19</vt:lpstr>
      <vt:lpstr>Слайд 20</vt:lpstr>
      <vt:lpstr>Слайд 21</vt:lpstr>
      <vt:lpstr>Слайд 22</vt:lpstr>
      <vt:lpstr>Программы и Специализации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   Кампус университета </vt:lpstr>
      <vt:lpstr>Слайд 32</vt:lpstr>
      <vt:lpstr>Слайд 33</vt:lpstr>
      <vt:lpstr>Слайд 34</vt:lpstr>
      <vt:lpstr>Муданьцзянский педагогический   университет </vt:lpstr>
      <vt:lpstr>Слайд 36</vt:lpstr>
      <vt:lpstr>«Университет-сад»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mameev roman</dc:creator>
  <cp:lastModifiedBy>user</cp:lastModifiedBy>
  <cp:revision>42</cp:revision>
  <dcterms:created xsi:type="dcterms:W3CDTF">2015-12-24T13:09:45Z</dcterms:created>
  <dcterms:modified xsi:type="dcterms:W3CDTF">2017-07-12T07:41:45Z</dcterms:modified>
</cp:coreProperties>
</file>