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99" r:id="rId11"/>
    <p:sldId id="335" r:id="rId12"/>
  </p:sldIdLst>
  <p:sldSz cx="13004800" cy="9753600"/>
  <p:notesSz cx="6858000" cy="9144000"/>
  <p:defaultTextStyle>
    <a:lvl1pPr algn="ctr" defTabSz="584200">
      <a:defRPr sz="3600">
        <a:latin typeface="Helvetica Light"/>
        <a:ea typeface="Helvetica Light"/>
        <a:cs typeface="Helvetica Light"/>
        <a:sym typeface="Helvetica Light"/>
      </a:defRPr>
    </a:lvl1pPr>
    <a:lvl2pPr algn="ctr" defTabSz="584200">
      <a:defRPr sz="3600">
        <a:latin typeface="Helvetica Light"/>
        <a:ea typeface="Helvetica Light"/>
        <a:cs typeface="Helvetica Light"/>
        <a:sym typeface="Helvetica Light"/>
      </a:defRPr>
    </a:lvl2pPr>
    <a:lvl3pPr algn="ctr" defTabSz="584200">
      <a:defRPr sz="3600">
        <a:latin typeface="Helvetica Light"/>
        <a:ea typeface="Helvetica Light"/>
        <a:cs typeface="Helvetica Light"/>
        <a:sym typeface="Helvetica Light"/>
      </a:defRPr>
    </a:lvl3pPr>
    <a:lvl4pPr algn="ctr" defTabSz="584200">
      <a:defRPr sz="3600">
        <a:latin typeface="Helvetica Light"/>
        <a:ea typeface="Helvetica Light"/>
        <a:cs typeface="Helvetica Light"/>
        <a:sym typeface="Helvetica Light"/>
      </a:defRPr>
    </a:lvl4pPr>
    <a:lvl5pPr algn="ctr" defTabSz="584200">
      <a:defRPr sz="3600">
        <a:latin typeface="Helvetica Light"/>
        <a:ea typeface="Helvetica Light"/>
        <a:cs typeface="Helvetica Light"/>
        <a:sym typeface="Helvetica Light"/>
      </a:defRPr>
    </a:lvl5pPr>
    <a:lvl6pPr algn="ctr" defTabSz="584200">
      <a:defRPr sz="3600">
        <a:latin typeface="Helvetica Light"/>
        <a:ea typeface="Helvetica Light"/>
        <a:cs typeface="Helvetica Light"/>
        <a:sym typeface="Helvetica Light"/>
      </a:defRPr>
    </a:lvl6pPr>
    <a:lvl7pPr algn="ctr" defTabSz="584200">
      <a:defRPr sz="3600">
        <a:latin typeface="Helvetica Light"/>
        <a:ea typeface="Helvetica Light"/>
        <a:cs typeface="Helvetica Light"/>
        <a:sym typeface="Helvetica Light"/>
      </a:defRPr>
    </a:lvl7pPr>
    <a:lvl8pPr algn="ctr" defTabSz="584200">
      <a:defRPr sz="3600">
        <a:latin typeface="Helvetica Light"/>
        <a:ea typeface="Helvetica Light"/>
        <a:cs typeface="Helvetica Light"/>
        <a:sym typeface="Helvetica Light"/>
      </a:defRPr>
    </a:lvl8pPr>
    <a:lvl9pPr algn="ctr" defTabSz="584200">
      <a:defRPr sz="3600"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/>
      <a:tcStyle>
        <a:tcBdr/>
        <a:fill>
          <a:solidFill>
            <a:srgbClr val="F8F4E7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/>
      <a:tcStyle>
        <a:tcBdr/>
        <a:fill>
          <a:solidFill>
            <a:srgbClr val="EBE8E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-1596" y="-96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title>
      <c:tx>
        <c:rich>
          <a:bodyPr rot="0"/>
          <a:lstStyle/>
          <a:p>
            <a:pPr lvl="0"/>
            <a:endParaRPr lang="ru-RU"/>
          </a:p>
        </c:rich>
      </c:tx>
      <c:layout/>
      <c:overlay val="1"/>
    </c:title>
    <c:view3D>
      <c:rotX val="80"/>
      <c:hPercent val="85"/>
      <c:depthPercent val="100"/>
      <c:perspective val="30"/>
    </c:view3D>
    <c:plotArea>
      <c:layout>
        <c:manualLayout>
          <c:layoutTarget val="inner"/>
          <c:xMode val="edge"/>
          <c:yMode val="edge"/>
          <c:x val="7.0008457277650332E-4"/>
          <c:y val="5.3810423058857276E-2"/>
          <c:w val="0.85308100000000042"/>
          <c:h val="0.87566300000000041"/>
        </c:manualLayout>
      </c:layout>
      <c:pie3DChart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365C0"/>
            </a:solidFill>
            <a:ln w="9525" cap="flat">
              <a:noFill/>
              <a:prstDash val="solid"/>
              <a:bevel/>
            </a:ln>
            <a:effectLst/>
          </c:spPr>
          <c:explosion val="9"/>
          <c:dPt>
            <c:idx val="1"/>
            <c:explosion val="4"/>
            <c:spPr>
              <a:solidFill>
                <a:srgbClr val="00882B"/>
              </a:solidFill>
              <a:ln w="9525" cap="flat">
                <a:noFill/>
                <a:prstDash val="solid"/>
                <a:beve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5BC-47D3-9439-DCE815E2C3C0}"/>
              </c:ext>
            </c:extLst>
          </c:dPt>
          <c:dPt>
            <c:idx val="2"/>
            <c:explosion val="13"/>
            <c:spPr>
              <a:solidFill>
                <a:srgbClr val="DCBD23"/>
              </a:solidFill>
              <a:ln w="9525" cap="flat">
                <a:noFill/>
                <a:prstDash val="solid"/>
                <a:beve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75BC-47D3-9439-DCE815E2C3C0}"/>
              </c:ext>
            </c:extLst>
          </c:dPt>
          <c:dPt>
            <c:idx val="3"/>
            <c:explosion val="7"/>
            <c:spPr>
              <a:solidFill>
                <a:srgbClr val="DE6A10"/>
              </a:solidFill>
              <a:ln w="9525" cap="flat">
                <a:noFill/>
                <a:prstDash val="solid"/>
                <a:beve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5BC-47D3-9439-DCE815E2C3C0}"/>
              </c:ext>
            </c:extLst>
          </c:dPt>
          <c:dLbls>
            <c:dLbl>
              <c:idx val="0"/>
              <c:layout>
                <c:manualLayout>
                  <c:x val="-0.19601876854773886"/>
                  <c:y val="4.7732273291532873E-2"/>
                </c:manualLayout>
              </c:layout>
              <c:dLblPos val="bestFit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5BC-47D3-9439-DCE815E2C3C0}"/>
                </c:ext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/>
                      <a:t>Китай</a:t>
                    </a:r>
                    <a:r>
                      <a:rPr lang="ru-RU"/>
                      <a:t>; 3</a:t>
                    </a:r>
                    <a:endParaRPr lang="ru-RU" dirty="0"/>
                  </a:p>
                </c:rich>
              </c:tx>
              <c:dLblPos val="ctr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BC-47D3-9439-DCE815E2C3C0}"/>
                </c:ext>
              </c:extLst>
            </c:dLbl>
            <c:dLbl>
              <c:idx val="2"/>
              <c:layout>
                <c:manualLayout>
                  <c:x val="0.10162099310051657"/>
                  <c:y val="0.18975655944932868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Вьетнам</a:t>
                    </a:r>
                    <a:r>
                      <a:rPr lang="ru-RU"/>
                      <a:t>; 1</a:t>
                    </a:r>
                    <a:endParaRPr lang="ru-RU" dirty="0"/>
                  </a:p>
                </c:rich>
              </c:tx>
              <c:dLblPos val="bestFit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5BC-47D3-9439-DCE815E2C3C0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ru-RU"/>
                      <a:t>США; 2</a:t>
                    </a:r>
                  </a:p>
                </c:rich>
              </c:tx>
              <c:dLblPos val="ctr"/>
              <c:showVal val="1"/>
              <c:showCatNam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BC-47D3-9439-DCE815E2C3C0}"/>
                </c:ext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2800" b="1" i="0" u="none" strike="noStrike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Helvetica Light"/>
                  </a:defRPr>
                </a:pPr>
                <a:endParaRPr lang="ru-RU"/>
              </a:p>
            </c:txPr>
            <c:dLblPos val="ctr"/>
            <c:showVal val="1"/>
            <c:showCatName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Южная Корея</c:v>
                </c:pt>
                <c:pt idx="1">
                  <c:v>Китай</c:v>
                </c:pt>
                <c:pt idx="2">
                  <c:v>Вьетнам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5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5BC-47D3-9439-DCE815E2C3C0}"/>
            </c:ext>
          </c:extLst>
        </c:ser>
      </c:pie3DChart>
      <c:spPr>
        <a:noFill/>
        <a:ln w="12700" cap="flat">
          <a:noFill/>
          <a:miter lim="400000"/>
        </a:ln>
        <a:effectLst/>
      </c:spPr>
    </c:plotArea>
    <c:legend>
      <c:legendPos val="b"/>
      <c:layout>
        <c:manualLayout>
          <c:xMode val="edge"/>
          <c:yMode val="edge"/>
          <c:x val="5.7748300000000023E-2"/>
          <c:y val="0.95368200000000003"/>
          <c:w val="0.91396500000000003"/>
          <c:h val="5.8817800000000045E-2"/>
        </c:manualLayout>
      </c:layout>
      <c:overlay val="1"/>
      <c:spPr>
        <a:noFill/>
        <a:ln w="12700" cap="flat">
          <a:noFill/>
          <a:miter lim="400000"/>
        </a:ln>
        <a:effectLst/>
      </c:spPr>
      <c:txPr>
        <a:bodyPr/>
        <a:lstStyle/>
        <a:p>
          <a:pPr lvl="0">
            <a:defRPr sz="2000" b="0" i="0" u="none" strike="noStrike">
              <a:solidFill>
                <a:srgbClr val="000000"/>
              </a:solidFill>
              <a:effectLst/>
              <a:latin typeface="Helvetica Light"/>
            </a:defRPr>
          </a:pPr>
          <a:endParaRPr lang="ru-RU"/>
        </a:p>
      </c:txPr>
    </c:legend>
    <c:plotVisOnly val="1"/>
    <c:dispBlanksAs val="zero"/>
    <c:showDLblsOverMax val="1"/>
  </c:chart>
  <c:spPr>
    <a:noFill/>
    <a:ln>
      <a:noFill/>
    </a:ln>
    <a:effectLst/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12" name="Shape 11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8405886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1pPr>
    <a:lvl2pPr indent="228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2pPr>
    <a:lvl3pPr indent="457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3pPr>
    <a:lvl4pPr indent="685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4pPr>
    <a:lvl5pPr indent="9144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5pPr>
    <a:lvl6pPr indent="11430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6pPr>
    <a:lvl7pPr indent="13716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7pPr>
    <a:lvl8pPr indent="16002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8pPr>
    <a:lvl9pPr indent="1828800" defTabSz="457200">
      <a:lnSpc>
        <a:spcPct val="125000"/>
      </a:lnSpc>
      <a:defRPr sz="2400">
        <a:latin typeface="+mj-lt"/>
        <a:ea typeface="+mj-ea"/>
        <a:cs typeface="+mj-cs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defRPr sz="8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8000"/>
              <a:t>Текст заголовка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Кавыч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Defaul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горизонт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270000" y="4279900"/>
            <a:ext cx="10464800" cy="3860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defRPr sz="8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8000"/>
              <a:t>Текст заголовка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по центр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defRPr sz="8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8000"/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вертикальн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lIns="0" tIns="0" rIns="0" bIns="0" anchor="b"/>
          <a:lstStyle>
            <a:lvl1pPr algn="ctr" defTabSz="584200">
              <a:defRPr sz="6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6000"/>
              <a:t>Текст заголовка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lIns="0" tIns="0" rIns="0" bIns="0"/>
          <a:lstStyle>
            <a:lvl1pPr marL="0" indent="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0" indent="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0" indent="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0" indent="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0" indent="0" algn="ctr" defTabSz="584200">
              <a:spcBef>
                <a:spcPts val="0"/>
              </a:spcBef>
              <a:buClrTx/>
              <a:buSzTx/>
              <a:buFontTx/>
              <a:buNone/>
              <a:defRPr sz="32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3200"/>
              <a:t>Уровень текста 1</a:t>
            </a:r>
          </a:p>
          <a:p>
            <a:pPr lvl="1">
              <a:defRPr sz="1800"/>
            </a:pPr>
            <a:r>
              <a:rPr sz="3200"/>
              <a:t>Уровень текста 2</a:t>
            </a:r>
          </a:p>
          <a:p>
            <a:pPr lvl="2">
              <a:defRPr sz="1800"/>
            </a:pPr>
            <a:r>
              <a:rPr sz="3200"/>
              <a:t>Уровень текста 3</a:t>
            </a:r>
          </a:p>
          <a:p>
            <a:pPr lvl="3">
              <a:defRPr sz="1800"/>
            </a:pPr>
            <a:r>
              <a:rPr sz="3200"/>
              <a:t>Уровень текста 4</a:t>
            </a:r>
          </a:p>
          <a:p>
            <a:pPr lvl="4">
              <a:defRPr sz="1800"/>
            </a:pPr>
            <a:r>
              <a:rPr sz="3200"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 — в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952500" y="93506"/>
            <a:ext cx="11099800" cy="2860988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defRPr sz="8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8000"/>
              <a:t>Текст заголовка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 и 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defRPr sz="8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8000"/>
              <a:t>Текст заголовка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Уровень текста 1</a:t>
            </a:r>
          </a:p>
          <a:p>
            <a:pPr lvl="1">
              <a:defRPr sz="1800"/>
            </a:pPr>
            <a:r>
              <a:rPr sz="3600"/>
              <a:t>Уровень текста 2</a:t>
            </a:r>
          </a:p>
          <a:p>
            <a:pPr lvl="2">
              <a:defRPr sz="1800"/>
            </a:pPr>
            <a:r>
              <a:rPr sz="3600"/>
              <a:t>Уровень текста 3</a:t>
            </a:r>
          </a:p>
          <a:p>
            <a:pPr lvl="3">
              <a:defRPr sz="1800"/>
            </a:pPr>
            <a:r>
              <a:rPr sz="3600"/>
              <a:t>Уровень текста 4</a:t>
            </a:r>
          </a:p>
          <a:p>
            <a:pPr lvl="4">
              <a:defRPr sz="1800"/>
            </a:pPr>
            <a:r>
              <a:rPr sz="3600"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пункты и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</p:spPr>
        <p:txBody>
          <a:bodyPr lIns="0" tIns="0" rIns="0" bIns="0"/>
          <a:lstStyle>
            <a:lvl1pPr algn="ctr" defTabSz="584200">
              <a:defRPr sz="8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lvl="0">
              <a:defRPr sz="1800">
                <a:effectLst/>
              </a:defRPr>
            </a:pPr>
            <a:r>
              <a:rPr sz="8000"/>
              <a:t>Текст заголовка</a:t>
            </a:r>
          </a:p>
        </p:txBody>
      </p:sp>
      <p:sp>
        <p:nvSpPr>
          <p:cNvPr id="27" name="Shape 27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 lIns="0" tIns="0" rIns="0" bIns="0" anchor="ctr"/>
          <a:lstStyle>
            <a:lvl1pPr marL="342900" indent="-342900" defTabSz="584200">
              <a:spcBef>
                <a:spcPts val="3200"/>
              </a:spcBef>
              <a:buClrTx/>
              <a:buSzPct val="75000"/>
              <a:buFontTx/>
              <a:buChar char="•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685800" indent="-342900" defTabSz="584200">
              <a:spcBef>
                <a:spcPts val="3200"/>
              </a:spcBef>
              <a:buClrTx/>
              <a:buSzPct val="75000"/>
              <a:buFontTx/>
              <a:buChar char="•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028700" indent="-342900" defTabSz="584200">
              <a:spcBef>
                <a:spcPts val="3200"/>
              </a:spcBef>
              <a:buClrTx/>
              <a:buSzPct val="75000"/>
              <a:buFontTx/>
              <a:buChar char="•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indent="-342900" defTabSz="584200">
              <a:spcBef>
                <a:spcPts val="3200"/>
              </a:spcBef>
              <a:buClrTx/>
              <a:buSzPct val="75000"/>
              <a:buFontTx/>
              <a:buChar char="•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1714500" indent="-342900" defTabSz="584200">
              <a:spcBef>
                <a:spcPts val="3200"/>
              </a:spcBef>
              <a:buClrTx/>
              <a:buSzPct val="75000"/>
              <a:buFontTx/>
              <a:buChar char="•"/>
              <a:defRPr sz="28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2800"/>
              <a:t>Уровень текста 1</a:t>
            </a:r>
          </a:p>
          <a:p>
            <a:pPr lvl="1">
              <a:defRPr sz="1800"/>
            </a:pPr>
            <a:r>
              <a:rPr sz="2800"/>
              <a:t>Уровень текста 2</a:t>
            </a:r>
          </a:p>
          <a:p>
            <a:pPr lvl="2">
              <a:defRPr sz="1800"/>
            </a:pPr>
            <a:r>
              <a:rPr sz="2800"/>
              <a:t>Уровень текста 3</a:t>
            </a:r>
          </a:p>
          <a:p>
            <a:pPr lvl="3">
              <a:defRPr sz="1800"/>
            </a:pPr>
            <a:r>
              <a:rPr sz="2800"/>
              <a:t>Уровень текста 4</a:t>
            </a:r>
          </a:p>
          <a:p>
            <a:pPr lvl="4">
              <a:defRPr sz="1800"/>
            </a:pPr>
            <a:r>
              <a:rPr sz="2800"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Пункт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 lIns="0" tIns="0" rIns="0" bIns="0" anchor="ctr"/>
          <a:lstStyle>
            <a:lvl1pPr marL="4445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8890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3335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7780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222500" indent="-444500" defTabSz="584200">
              <a:spcBef>
                <a:spcPts val="4200"/>
              </a:spcBef>
              <a:buClrTx/>
              <a:buSzPct val="75000"/>
              <a:buFontTx/>
              <a:buChar char="•"/>
              <a:defRPr sz="3600">
                <a:latin typeface="Helvetica Light"/>
                <a:ea typeface="Helvetica Light"/>
                <a:cs typeface="Helvetica Light"/>
                <a:sym typeface="Helvetica Light"/>
              </a:defRPr>
            </a:lvl5pPr>
          </a:lstStyle>
          <a:p>
            <a:pPr lvl="0">
              <a:defRPr sz="1800"/>
            </a:pPr>
            <a:r>
              <a:rPr sz="3600"/>
              <a:t>Уровень текста 1</a:t>
            </a:r>
          </a:p>
          <a:p>
            <a:pPr lvl="1">
              <a:defRPr sz="1800"/>
            </a:pPr>
            <a:r>
              <a:rPr sz="3600"/>
              <a:t>Уровень текста 2</a:t>
            </a:r>
          </a:p>
          <a:p>
            <a:pPr lvl="2">
              <a:defRPr sz="1800"/>
            </a:pPr>
            <a:r>
              <a:rPr sz="3600"/>
              <a:t>Уровень текста 3</a:t>
            </a:r>
          </a:p>
          <a:p>
            <a:pPr lvl="3">
              <a:defRPr sz="1800"/>
            </a:pPr>
            <a:r>
              <a:rPr sz="3600"/>
              <a:t>Уровень текста 4</a:t>
            </a:r>
          </a:p>
          <a:p>
            <a:pPr lvl="4">
              <a:defRPr sz="1800"/>
            </a:pPr>
            <a:r>
              <a:rPr sz="3600"/>
              <a:t>Уровень текста 5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Фото — 3 шт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710077" y="8455020"/>
            <a:ext cx="7026666" cy="130997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3" y="0"/>
                </a:lnTo>
              </a:path>
            </a:pathLst>
          </a:custGeom>
          <a:solidFill>
            <a:srgbClr val="9DCADC">
              <a:alpha val="40000"/>
            </a:srgbClr>
          </a:solidFill>
          <a:ln w="12700">
            <a:miter lim="400000"/>
          </a:ln>
        </p:spPr>
        <p:txBody>
          <a:bodyPr lIns="65023" tIns="65023" rIns="65023" bIns="65023"/>
          <a:lstStyle/>
          <a:p>
            <a:pPr lvl="0" algn="l" defTabSz="914400">
              <a:defRPr sz="24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690797" y="8446593"/>
            <a:ext cx="5248643" cy="13275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1600" y="21490"/>
                </a:lnTo>
                <a:lnTo>
                  <a:pt x="17057" y="21600"/>
                </a:lnTo>
                <a:lnTo>
                  <a:pt x="46" y="147"/>
                </a:lnTo>
              </a:path>
            </a:pathLst>
          </a:custGeom>
          <a:solidFill/>
          <a:ln w="12700">
            <a:miter lim="400000"/>
          </a:ln>
        </p:spPr>
        <p:txBody>
          <a:bodyPr lIns="65023" tIns="65023" rIns="65023" bIns="65023"/>
          <a:lstStyle/>
          <a:p>
            <a:pPr lvl="0" algn="l" defTabSz="914400">
              <a:defRPr sz="2400"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/>
          </a:p>
        </p:txBody>
      </p:sp>
      <p:sp>
        <p:nvSpPr>
          <p:cNvPr id="4" name="Shape 4"/>
          <p:cNvSpPr/>
          <p:nvPr/>
        </p:nvSpPr>
        <p:spPr>
          <a:xfrm>
            <a:off x="-8594" y="8236449"/>
            <a:ext cx="4838848" cy="15372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blipFill>
            <a:blip r:embed="rId15" cstate="print"/>
          </a:blipFill>
          <a:ln w="12700">
            <a:miter lim="400000"/>
          </a:ln>
        </p:spPr>
        <p:txBody>
          <a:bodyPr lIns="65023" tIns="65023" rIns="65023" bIns="65023" anchor="ctr"/>
          <a:lstStyle/>
          <a:p>
            <a:pPr lvl="0" defTabSz="914400">
              <a:defRPr sz="2400">
                <a:solidFill>
                  <a:srgbClr val="FFFFFF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endParaRPr/>
          </a:p>
        </p:txBody>
      </p:sp>
      <p:sp>
        <p:nvSpPr>
          <p:cNvPr id="5" name="Shape 5"/>
          <p:cNvSpPr/>
          <p:nvPr/>
        </p:nvSpPr>
        <p:spPr>
          <a:xfrm>
            <a:off x="-13138" y="8231448"/>
            <a:ext cx="4843392" cy="1542236"/>
          </a:xfrm>
          <a:prstGeom prst="line">
            <a:avLst/>
          </a:prstGeom>
          <a:ln w="12700">
            <a:solidFill>
              <a:srgbClr val="5699AD"/>
            </a:solidFill>
            <a:miter/>
          </a:ln>
        </p:spPr>
        <p:txBody>
          <a:bodyPr lIns="65023" tIns="65023" rIns="65023" bIns="65023"/>
          <a:lstStyle/>
          <a:p>
            <a:pPr lvl="0" algn="l" defTabSz="457200">
              <a:defRPr sz="1600">
                <a:latin typeface="+mn-lt"/>
                <a:ea typeface="+mn-ea"/>
                <a:cs typeface="+mn-cs"/>
                <a:sym typeface="Helvetica"/>
              </a:defRPr>
            </a:pPr>
            <a:endParaRPr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650239" y="2106777"/>
            <a:ext cx="11704322" cy="7646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>
            <a:normAutofit/>
          </a:bodyPr>
          <a:lstStyle/>
          <a:p>
            <a:pPr lvl="0">
              <a:defRPr sz="1800"/>
            </a:pPr>
            <a:r>
              <a:rPr sz="3800"/>
              <a:t>Уровень текста 1</a:t>
            </a:r>
          </a:p>
          <a:p>
            <a:pPr lvl="1">
              <a:defRPr sz="1800"/>
            </a:pPr>
            <a:r>
              <a:rPr sz="3800"/>
              <a:t>Уровень текста 2</a:t>
            </a:r>
          </a:p>
          <a:p>
            <a:pPr lvl="2">
              <a:defRPr sz="1800"/>
            </a:pPr>
            <a:r>
              <a:rPr sz="3800"/>
              <a:t>Уровень текста 3</a:t>
            </a:r>
          </a:p>
          <a:p>
            <a:pPr lvl="3">
              <a:defRPr sz="1800"/>
            </a:pPr>
            <a:r>
              <a:rPr sz="3800"/>
              <a:t>Уровень текста 4</a:t>
            </a:r>
          </a:p>
          <a:p>
            <a:pPr lvl="4">
              <a:defRPr sz="1800"/>
            </a:pPr>
            <a:r>
              <a:rPr sz="3800"/>
              <a:t>Уровень текста 5</a:t>
            </a:r>
          </a:p>
        </p:txBody>
      </p:sp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12298343" y="9236060"/>
            <a:ext cx="520193" cy="396749"/>
          </a:xfrm>
          <a:prstGeom prst="rect">
            <a:avLst/>
          </a:prstGeom>
          <a:ln w="12700">
            <a:miter lim="400000"/>
          </a:ln>
        </p:spPr>
        <p:txBody>
          <a:bodyPr lIns="65023" tIns="65023" rIns="65023" bIns="65023" anchor="b">
            <a:spAutoFit/>
          </a:bodyPr>
          <a:lstStyle>
            <a:lvl1pPr algn="r" defTabSz="914400">
              <a:defRPr sz="1400">
                <a:latin typeface="Lucida Sans Unicode"/>
                <a:ea typeface="Lucida Sans Unicode"/>
                <a:cs typeface="Lucida Sans Unicode"/>
                <a:sym typeface="Lucida Sans Unicode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650239" y="300014"/>
            <a:ext cx="11704322" cy="18067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65023" tIns="65023" rIns="65023" bIns="65023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  <a:effectLst/>
              </a:defRPr>
            </a:pPr>
            <a:r>
              <a:rPr sz="5800">
                <a:solidFill>
                  <a:srgbClr val="464646"/>
                </a:solidFill>
                <a:effectLst>
                  <a:outerShdw blurRad="38100" dist="25400" dir="5400000" rotWithShape="0">
                    <a:srgbClr val="000000">
                      <a:alpha val="25000"/>
                    </a:srgbClr>
                  </a:outerShdw>
                </a:effectLst>
              </a:rPr>
              <a:t>Текст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0" r:id="rId13"/>
  </p:sldLayoutIdLst>
  <p:transition spd="med"/>
  <p:txStyles>
    <p:titleStyle>
      <a:lvl1pPr>
        <a:defRPr sz="5800">
          <a:solidFill>
            <a:srgbClr val="464646"/>
          </a:solidFill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latin typeface="Lucida Sans Unicode"/>
          <a:ea typeface="Lucida Sans Unicode"/>
          <a:cs typeface="Lucida Sans Unicode"/>
          <a:sym typeface="Lucida Sans Unicode"/>
        </a:defRPr>
      </a:lvl1pPr>
      <a:lvl2pPr>
        <a:defRPr sz="5800">
          <a:solidFill>
            <a:srgbClr val="464646"/>
          </a:solidFill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latin typeface="Lucida Sans Unicode"/>
          <a:ea typeface="Lucida Sans Unicode"/>
          <a:cs typeface="Lucida Sans Unicode"/>
          <a:sym typeface="Lucida Sans Unicode"/>
        </a:defRPr>
      </a:lvl2pPr>
      <a:lvl3pPr>
        <a:defRPr sz="5800">
          <a:solidFill>
            <a:srgbClr val="464646"/>
          </a:solidFill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latin typeface="Lucida Sans Unicode"/>
          <a:ea typeface="Lucida Sans Unicode"/>
          <a:cs typeface="Lucida Sans Unicode"/>
          <a:sym typeface="Lucida Sans Unicode"/>
        </a:defRPr>
      </a:lvl3pPr>
      <a:lvl4pPr>
        <a:defRPr sz="5800">
          <a:solidFill>
            <a:srgbClr val="464646"/>
          </a:solidFill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latin typeface="Lucida Sans Unicode"/>
          <a:ea typeface="Lucida Sans Unicode"/>
          <a:cs typeface="Lucida Sans Unicode"/>
          <a:sym typeface="Lucida Sans Unicode"/>
        </a:defRPr>
      </a:lvl4pPr>
      <a:lvl5pPr>
        <a:defRPr sz="5800">
          <a:solidFill>
            <a:srgbClr val="464646"/>
          </a:solidFill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latin typeface="Lucida Sans Unicode"/>
          <a:ea typeface="Lucida Sans Unicode"/>
          <a:cs typeface="Lucida Sans Unicode"/>
          <a:sym typeface="Lucida Sans Unicode"/>
        </a:defRPr>
      </a:lvl5pPr>
      <a:lvl6pPr>
        <a:defRPr sz="5800">
          <a:solidFill>
            <a:srgbClr val="464646"/>
          </a:solidFill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latin typeface="Lucida Sans Unicode"/>
          <a:ea typeface="Lucida Sans Unicode"/>
          <a:cs typeface="Lucida Sans Unicode"/>
          <a:sym typeface="Lucida Sans Unicode"/>
        </a:defRPr>
      </a:lvl6pPr>
      <a:lvl7pPr>
        <a:defRPr sz="5800">
          <a:solidFill>
            <a:srgbClr val="464646"/>
          </a:solidFill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latin typeface="Lucida Sans Unicode"/>
          <a:ea typeface="Lucida Sans Unicode"/>
          <a:cs typeface="Lucida Sans Unicode"/>
          <a:sym typeface="Lucida Sans Unicode"/>
        </a:defRPr>
      </a:lvl7pPr>
      <a:lvl8pPr>
        <a:defRPr sz="5800">
          <a:solidFill>
            <a:srgbClr val="464646"/>
          </a:solidFill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latin typeface="Lucida Sans Unicode"/>
          <a:ea typeface="Lucida Sans Unicode"/>
          <a:cs typeface="Lucida Sans Unicode"/>
          <a:sym typeface="Lucida Sans Unicode"/>
        </a:defRPr>
      </a:lvl8pPr>
      <a:lvl9pPr>
        <a:defRPr sz="5800">
          <a:solidFill>
            <a:srgbClr val="464646"/>
          </a:solidFill>
          <a:effectLst>
            <a:outerShdw blurRad="38100" dist="25400" dir="5400000" rotWithShape="0">
              <a:srgbClr val="000000">
                <a:alpha val="25000"/>
              </a:srgbClr>
            </a:outerShdw>
          </a:effectLst>
          <a:latin typeface="Lucida Sans Unicode"/>
          <a:ea typeface="Lucida Sans Unicode"/>
          <a:cs typeface="Lucida Sans Unicode"/>
          <a:sym typeface="Lucida Sans Unicode"/>
        </a:defRPr>
      </a:lvl9pPr>
    </p:titleStyle>
    <p:bodyStyle>
      <a:lvl1pPr marL="470069" indent="-360341">
        <a:spcBef>
          <a:spcPts val="400"/>
        </a:spcBef>
        <a:buClr>
          <a:srgbClr val="2DA2BF"/>
        </a:buClr>
        <a:buSzPct val="68000"/>
        <a:buFont typeface="Wingdings 3"/>
        <a:buChar char=""/>
        <a:defRPr sz="3800">
          <a:latin typeface="Lucida Sans Unicode"/>
          <a:ea typeface="Lucida Sans Unicode"/>
          <a:cs typeface="Lucida Sans Unicode"/>
          <a:sym typeface="Lucida Sans Unicode"/>
        </a:defRPr>
      </a:lvl1pPr>
      <a:lvl2pPr marL="770878" indent="-377686">
        <a:spcBef>
          <a:spcPts val="400"/>
        </a:spcBef>
        <a:buClr>
          <a:srgbClr val="2DA2BF"/>
        </a:buClr>
        <a:buSzPct val="100000"/>
        <a:buFont typeface="Wingdings 3"/>
        <a:buChar char="◦"/>
        <a:defRPr sz="3800">
          <a:latin typeface="Lucida Sans Unicode"/>
          <a:ea typeface="Lucida Sans Unicode"/>
          <a:cs typeface="Lucida Sans Unicode"/>
          <a:sym typeface="Lucida Sans Unicode"/>
        </a:defRPr>
      </a:lvl2pPr>
      <a:lvl3pPr marL="1044593" indent="-413657">
        <a:spcBef>
          <a:spcPts val="400"/>
        </a:spcBef>
        <a:buClr>
          <a:srgbClr val="2DA2BF"/>
        </a:buClr>
        <a:buSzPct val="100000"/>
        <a:buFont typeface="Wingdings 3"/>
        <a:buChar char="●"/>
        <a:defRPr sz="3800">
          <a:latin typeface="Lucida Sans Unicode"/>
          <a:ea typeface="Lucida Sans Unicode"/>
          <a:cs typeface="Lucida Sans Unicode"/>
          <a:sym typeface="Lucida Sans Unicode"/>
        </a:defRPr>
      </a:lvl3pPr>
      <a:lvl4pPr marL="1371600" indent="-457200">
        <a:spcBef>
          <a:spcPts val="400"/>
        </a:spcBef>
        <a:buClr>
          <a:srgbClr val="2DA2BF"/>
        </a:buClr>
        <a:buSzPct val="100000"/>
        <a:buFont typeface="Wingdings 3"/>
        <a:buChar char="●"/>
        <a:defRPr sz="3800">
          <a:latin typeface="Lucida Sans Unicode"/>
          <a:ea typeface="Lucida Sans Unicode"/>
          <a:cs typeface="Lucida Sans Unicode"/>
          <a:sym typeface="Lucida Sans Unicode"/>
        </a:defRPr>
      </a:lvl4pPr>
      <a:lvl5pPr marL="1625600" indent="-482600">
        <a:spcBef>
          <a:spcPts val="400"/>
        </a:spcBef>
        <a:buClr>
          <a:srgbClr val="2DA2BF"/>
        </a:buClr>
        <a:buSzPct val="100000"/>
        <a:buFont typeface="Wingdings 3"/>
        <a:buChar char="●"/>
        <a:defRPr sz="3800">
          <a:latin typeface="Lucida Sans Unicode"/>
          <a:ea typeface="Lucida Sans Unicode"/>
          <a:cs typeface="Lucida Sans Unicode"/>
          <a:sym typeface="Lucida Sans Unicode"/>
        </a:defRPr>
      </a:lvl5pPr>
      <a:lvl6pPr marL="1854200" indent="-482600">
        <a:spcBef>
          <a:spcPts val="400"/>
        </a:spcBef>
        <a:buClr>
          <a:srgbClr val="2DA2BF"/>
        </a:buClr>
        <a:buSzPct val="100000"/>
        <a:buFont typeface="Wingdings 3"/>
        <a:buChar char="◾"/>
        <a:defRPr sz="3800">
          <a:latin typeface="Lucida Sans Unicode"/>
          <a:ea typeface="Lucida Sans Unicode"/>
          <a:cs typeface="Lucida Sans Unicode"/>
          <a:sym typeface="Lucida Sans Unicode"/>
        </a:defRPr>
      </a:lvl6pPr>
      <a:lvl7pPr marL="2143125" indent="-542925">
        <a:spcBef>
          <a:spcPts val="400"/>
        </a:spcBef>
        <a:buClr>
          <a:srgbClr val="2DA2BF"/>
        </a:buClr>
        <a:buSzPct val="100000"/>
        <a:buFont typeface="Wingdings 3"/>
        <a:buChar char="◾"/>
        <a:defRPr sz="3800">
          <a:latin typeface="Lucida Sans Unicode"/>
          <a:ea typeface="Lucida Sans Unicode"/>
          <a:cs typeface="Lucida Sans Unicode"/>
          <a:sym typeface="Lucida Sans Unicode"/>
        </a:defRPr>
      </a:lvl7pPr>
      <a:lvl8pPr marL="2371725" indent="-542925">
        <a:spcBef>
          <a:spcPts val="400"/>
        </a:spcBef>
        <a:buClr>
          <a:srgbClr val="2DA2BF"/>
        </a:buClr>
        <a:buSzPct val="100000"/>
        <a:buFont typeface="Wingdings 3"/>
        <a:buChar char="◾"/>
        <a:defRPr sz="3800">
          <a:latin typeface="Lucida Sans Unicode"/>
          <a:ea typeface="Lucida Sans Unicode"/>
          <a:cs typeface="Lucida Sans Unicode"/>
          <a:sym typeface="Lucida Sans Unicode"/>
        </a:defRPr>
      </a:lvl8pPr>
      <a:lvl9pPr marL="2600325" indent="-542925">
        <a:spcBef>
          <a:spcPts val="400"/>
        </a:spcBef>
        <a:buClr>
          <a:srgbClr val="2DA2BF"/>
        </a:buClr>
        <a:buSzPct val="100000"/>
        <a:buFont typeface="Wingdings 3"/>
        <a:buChar char="◾"/>
        <a:defRPr sz="3800">
          <a:latin typeface="Lucida Sans Unicode"/>
          <a:ea typeface="Lucida Sans Unicode"/>
          <a:cs typeface="Lucida Sans Unicode"/>
          <a:sym typeface="Lucida Sans Unicode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Lucida Sans Unicode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Lucida Sans Unicode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Lucida Sans Unicode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Lucida Sans Unicode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Lucida Sans Unicode"/>
        </a:defRPr>
      </a:lvl5pPr>
      <a:lvl6pPr indent="2286000" algn="r">
        <a:defRPr sz="1400">
          <a:solidFill>
            <a:schemeClr val="tx1"/>
          </a:solidFill>
          <a:latin typeface="+mn-lt"/>
          <a:ea typeface="+mn-ea"/>
          <a:cs typeface="+mn-cs"/>
          <a:sym typeface="Lucida Sans Unicode"/>
        </a:defRPr>
      </a:lvl6pPr>
      <a:lvl7pPr indent="2743200" algn="r">
        <a:defRPr sz="1400">
          <a:solidFill>
            <a:schemeClr val="tx1"/>
          </a:solidFill>
          <a:latin typeface="+mn-lt"/>
          <a:ea typeface="+mn-ea"/>
          <a:cs typeface="+mn-cs"/>
          <a:sym typeface="Lucida Sans Unicode"/>
        </a:defRPr>
      </a:lvl7pPr>
      <a:lvl8pPr indent="3200400" algn="r">
        <a:defRPr sz="1400">
          <a:solidFill>
            <a:schemeClr val="tx1"/>
          </a:solidFill>
          <a:latin typeface="+mn-lt"/>
          <a:ea typeface="+mn-ea"/>
          <a:cs typeface="+mn-cs"/>
          <a:sym typeface="Lucida Sans Unicode"/>
        </a:defRPr>
      </a:lvl8pPr>
      <a:lvl9pPr indent="3657600" algn="r">
        <a:defRPr sz="1400">
          <a:solidFill>
            <a:schemeClr val="tx1"/>
          </a:solidFill>
          <a:latin typeface="+mn-lt"/>
          <a:ea typeface="+mn-ea"/>
          <a:cs typeface="+mn-cs"/>
          <a:sym typeface="Lucida Sans Unicod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tiff"/><Relationship Id="rId3" Type="http://schemas.openxmlformats.org/officeDocument/2006/relationships/image" Target="../media/image4.jpeg"/><Relationship Id="rId7" Type="http://schemas.openxmlformats.org/officeDocument/2006/relationships/image" Target="../media/image8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Relationship Id="rId9" Type="http://schemas.openxmlformats.org/officeDocument/2006/relationships/image" Target="../media/image10.tif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tiff"/><Relationship Id="rId3" Type="http://schemas.openxmlformats.org/officeDocument/2006/relationships/image" Target="../media/image4.jpeg"/><Relationship Id="rId7" Type="http://schemas.openxmlformats.org/officeDocument/2006/relationships/image" Target="../media/image19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8.tiff"/><Relationship Id="rId5" Type="http://schemas.openxmlformats.org/officeDocument/2006/relationships/image" Target="../media/image17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tiff"/><Relationship Id="rId3" Type="http://schemas.openxmlformats.org/officeDocument/2006/relationships/image" Target="../media/image4.jpeg"/><Relationship Id="rId7" Type="http://schemas.openxmlformats.org/officeDocument/2006/relationships/image" Target="../media/image23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2.tiff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25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tiff"/><Relationship Id="rId3" Type="http://schemas.openxmlformats.org/officeDocument/2006/relationships/image" Target="../media/image4.jpeg"/><Relationship Id="rId7" Type="http://schemas.openxmlformats.org/officeDocument/2006/relationships/image" Target="../media/image13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jpeg"/><Relationship Id="rId5" Type="http://schemas.openxmlformats.org/officeDocument/2006/relationships/chart" Target="../charts/char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tiff"/><Relationship Id="rId5" Type="http://schemas.openxmlformats.org/officeDocument/2006/relationships/image" Target="../media/image15.tiff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/>
        </p:nvSpPr>
        <p:spPr>
          <a:xfrm>
            <a:off x="1772738" y="2796245"/>
            <a:ext cx="9459320" cy="4719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sz="2400" dirty="0" smtClean="0">
                <a:latin typeface="Times New Roman Bold"/>
                <a:ea typeface="Times New Roman Bold"/>
                <a:cs typeface="Times New Roman Bold"/>
                <a:sym typeface="Times New Roman Bold"/>
              </a:rPr>
              <a:t>ИНСТИТУТА МЕЖДУНАРОДНОГО СОТРУДНИЧЕСТВА ДВГУПС</a:t>
            </a:r>
          </a:p>
        </p:txBody>
      </p:sp>
      <p:sp>
        <p:nvSpPr>
          <p:cNvPr id="115" name="Shape 115"/>
          <p:cNvSpPr/>
          <p:nvPr/>
        </p:nvSpPr>
        <p:spPr>
          <a:xfrm>
            <a:off x="162893" y="4349776"/>
            <a:ext cx="12629190" cy="17645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6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sz="5400" b="1" dirty="0"/>
              <a:t>ПРОГРАММЫ МЕЖДУНАРОДНОЙ </a:t>
            </a:r>
            <a:endParaRPr lang="ru-RU" sz="5400" b="1" dirty="0"/>
          </a:p>
          <a:p>
            <a:pPr lvl="0">
              <a:defRPr sz="1800"/>
            </a:pPr>
            <a:r>
              <a:rPr sz="5400" b="1" dirty="0"/>
              <a:t>АКАДЕМИЧЕСКОЙ МОБИЛЬНОСТИ</a:t>
            </a:r>
          </a:p>
        </p:txBody>
      </p:sp>
      <p:pic>
        <p:nvPicPr>
          <p:cNvPr id="116" name="ÓÁÊÔFESTU .jpg"/>
          <p:cNvPicPr/>
          <p:nvPr/>
        </p:nvPicPr>
        <p:blipFill>
          <a:blip r:embed="rId3" cstate="print">
            <a:extLst/>
          </a:blip>
          <a:srcRect b="24448"/>
          <a:stretch>
            <a:fillRect/>
          </a:stretch>
        </p:blipFill>
        <p:spPr>
          <a:xfrm>
            <a:off x="0" y="-2060"/>
            <a:ext cx="13004801" cy="14557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4" name="Group 124"/>
          <p:cNvGrpSpPr/>
          <p:nvPr/>
        </p:nvGrpSpPr>
        <p:grpSpPr>
          <a:xfrm>
            <a:off x="1" y="7659751"/>
            <a:ext cx="13004800" cy="2093849"/>
            <a:chOff x="1" y="-45941"/>
            <a:chExt cx="13004799" cy="2093847"/>
          </a:xfrm>
        </p:grpSpPr>
        <p:sp>
          <p:nvSpPr>
            <p:cNvPr id="117" name="Shape 117"/>
            <p:cNvSpPr/>
            <p:nvPr/>
          </p:nvSpPr>
          <p:spPr>
            <a:xfrm>
              <a:off x="1" y="-45941"/>
              <a:ext cx="13004799" cy="2093847"/>
            </a:xfrm>
            <a:prstGeom prst="rect">
              <a:avLst/>
            </a:prstGeom>
            <a:solidFill>
              <a:srgbClr val="FFFFFF"/>
            </a:soli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marL="320675" lvl="0" indent="-320675" algn="l" defTabSz="457200">
                <a:defRPr sz="2800">
                  <a:solidFill>
                    <a:srgbClr val="002452"/>
                  </a:solidFill>
                  <a:latin typeface="Times New Roman Bold"/>
                  <a:ea typeface="Times New Roman Bold"/>
                  <a:cs typeface="Times New Roman Bold"/>
                  <a:sym typeface="Times New Roman Bold"/>
                </a:defRPr>
              </a:pPr>
              <a:endParaRPr/>
            </a:p>
          </p:txBody>
        </p:sp>
        <p:pic>
          <p:nvPicPr>
            <p:cNvPr id="118" name="pasted-image.tif"/>
            <p:cNvPicPr/>
            <p:nvPr/>
          </p:nvPicPr>
          <p:blipFill>
            <a:blip r:embed="rId4" cstate="print">
              <a:extLst/>
            </a:blip>
            <a:stretch>
              <a:fillRect/>
            </a:stretch>
          </p:blipFill>
          <p:spPr>
            <a:xfrm>
              <a:off x="348159" y="48401"/>
              <a:ext cx="3409606" cy="89786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19" name="pasted-image.tif"/>
            <p:cNvPicPr/>
            <p:nvPr/>
          </p:nvPicPr>
          <p:blipFill>
            <a:blip r:embed="rId5" cstate="print">
              <a:extLst/>
            </a:blip>
            <a:stretch>
              <a:fillRect/>
            </a:stretch>
          </p:blipFill>
          <p:spPr>
            <a:xfrm>
              <a:off x="348159" y="977667"/>
              <a:ext cx="3409606" cy="93738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0" name="pasted-image.tif"/>
            <p:cNvPicPr/>
            <p:nvPr/>
          </p:nvPicPr>
          <p:blipFill>
            <a:blip r:embed="rId6" cstate="print">
              <a:extLst/>
            </a:blip>
            <a:srcRect l="7018" t="27575" r="6730" b="27575"/>
            <a:stretch>
              <a:fillRect/>
            </a:stretch>
          </p:blipFill>
          <p:spPr>
            <a:xfrm>
              <a:off x="5183887" y="3487"/>
              <a:ext cx="3409765" cy="81832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1" name="pasted-image.tif"/>
            <p:cNvPicPr/>
            <p:nvPr/>
          </p:nvPicPr>
          <p:blipFill>
            <a:blip r:embed="rId7" cstate="print">
              <a:extLst/>
            </a:blip>
            <a:srcRect l="8230" t="18542" r="8230" b="18542"/>
            <a:stretch>
              <a:fillRect/>
            </a:stretch>
          </p:blipFill>
          <p:spPr>
            <a:xfrm>
              <a:off x="5579174" y="825713"/>
              <a:ext cx="2619489" cy="97021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2" name="pasted-image.tif"/>
            <p:cNvPicPr/>
            <p:nvPr/>
          </p:nvPicPr>
          <p:blipFill>
            <a:blip r:embed="rId8" cstate="print">
              <a:extLst/>
            </a:blip>
            <a:stretch>
              <a:fillRect/>
            </a:stretch>
          </p:blipFill>
          <p:spPr>
            <a:xfrm>
              <a:off x="9684828" y="25291"/>
              <a:ext cx="3105565" cy="7747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23" name="pasted-image.tif"/>
            <p:cNvPicPr/>
            <p:nvPr/>
          </p:nvPicPr>
          <p:blipFill>
            <a:blip r:embed="rId9" cstate="print">
              <a:extLst/>
            </a:blip>
            <a:srcRect/>
            <a:stretch>
              <a:fillRect/>
            </a:stretch>
          </p:blipFill>
          <p:spPr>
            <a:xfrm>
              <a:off x="9683050" y="997493"/>
              <a:ext cx="3109032" cy="89772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1" dur="1500" fill="hold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1" animBg="1" advAuto="0"/>
      <p:bldP spid="124" grpId="2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9" name="ÓÁÊÔFESTU .jpg"/>
          <p:cNvPicPr/>
          <p:nvPr/>
        </p:nvPicPr>
        <p:blipFill>
          <a:blip r:embed="rId3" cstate="print">
            <a:extLst/>
          </a:blip>
          <a:srcRect b="24448"/>
          <a:stretch>
            <a:fillRect/>
          </a:stretch>
        </p:blipFill>
        <p:spPr>
          <a:xfrm>
            <a:off x="0" y="-2060"/>
            <a:ext cx="13004801" cy="14557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452" name="Group 452"/>
          <p:cNvGrpSpPr/>
          <p:nvPr/>
        </p:nvGrpSpPr>
        <p:grpSpPr>
          <a:xfrm>
            <a:off x="1116906" y="1523999"/>
            <a:ext cx="10793543" cy="800697"/>
            <a:chOff x="2149873" y="0"/>
            <a:chExt cx="10793542" cy="800696"/>
          </a:xfrm>
        </p:grpSpPr>
        <p:sp>
          <p:nvSpPr>
            <p:cNvPr id="450" name="Shape 450"/>
            <p:cNvSpPr/>
            <p:nvPr/>
          </p:nvSpPr>
          <p:spPr>
            <a:xfrm>
              <a:off x="2201333" y="0"/>
              <a:ext cx="10690624" cy="800697"/>
            </a:xfrm>
            <a:prstGeom prst="roundRect">
              <a:avLst>
                <a:gd name="adj" fmla="val 23792"/>
              </a:avLst>
            </a:prstGeom>
            <a:blipFill rotWithShape="1">
              <a:blip r:embed="rId4" cstate="print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endParaRPr/>
            </a:p>
          </p:txBody>
        </p:sp>
        <p:sp>
          <p:nvSpPr>
            <p:cNvPr id="451" name="Shape 451"/>
            <p:cNvSpPr/>
            <p:nvPr/>
          </p:nvSpPr>
          <p:spPr>
            <a:xfrm>
              <a:off x="2149873" y="114300"/>
              <a:ext cx="10793544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3500" b="1">
                  <a:solidFill>
                    <a:srgbClr val="FFFFFF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500" b="1">
                  <a:solidFill>
                    <a:srgbClr val="FFFFFF"/>
                  </a:solidFill>
                </a:rPr>
                <a:t>Китай</a:t>
              </a:r>
            </a:p>
          </p:txBody>
        </p:sp>
      </p:grpSp>
      <p:pic>
        <p:nvPicPr>
          <p:cNvPr id="453" name="pasted-image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6691952" y="3121685"/>
            <a:ext cx="6096001" cy="6057901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454" name="Shape 454"/>
          <p:cNvSpPr/>
          <p:nvPr/>
        </p:nvSpPr>
        <p:spPr>
          <a:xfrm>
            <a:off x="686703" y="3719708"/>
            <a:ext cx="5932273" cy="1133339"/>
          </a:xfrm>
          <a:prstGeom prst="roundRect">
            <a:avLst>
              <a:gd name="adj" fmla="val 10569"/>
            </a:avLst>
          </a:prstGeom>
          <a:gradFill>
            <a:gsLst>
              <a:gs pos="0">
                <a:srgbClr val="FBFBFB">
                  <a:alpha val="65069"/>
                </a:srgbClr>
              </a:gs>
              <a:gs pos="100000">
                <a:srgbClr val="BEBEBE">
                  <a:alpha val="65069"/>
                </a:srgbClr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/>
          <a:p>
            <a:pPr lvl="0" defTabSz="457200">
              <a:defRPr sz="1800"/>
            </a:pPr>
            <a:r>
              <a:rPr sz="3300" b="1" i="1">
                <a:latin typeface="Times New Roman"/>
                <a:ea typeface="Times New Roman"/>
                <a:cs typeface="Times New Roman"/>
                <a:sym typeface="Times New Roman"/>
              </a:rPr>
              <a:t>      Mudanjiang normal </a:t>
            </a:r>
          </a:p>
          <a:p>
            <a:pPr lvl="0" defTabSz="457200">
              <a:defRPr sz="1800"/>
            </a:pPr>
            <a:r>
              <a:rPr sz="3300" b="1" i="1">
                <a:latin typeface="Times New Roman"/>
                <a:ea typeface="Times New Roman"/>
                <a:cs typeface="Times New Roman"/>
                <a:sym typeface="Times New Roman"/>
              </a:rPr>
              <a:t>        university</a:t>
            </a:r>
          </a:p>
        </p:txBody>
      </p:sp>
      <p:sp>
        <p:nvSpPr>
          <p:cNvPr id="455" name="Shape 455"/>
          <p:cNvSpPr/>
          <p:nvPr/>
        </p:nvSpPr>
        <p:spPr>
          <a:xfrm>
            <a:off x="668717" y="5681943"/>
            <a:ext cx="5932273" cy="937385"/>
          </a:xfrm>
          <a:prstGeom prst="roundRect">
            <a:avLst>
              <a:gd name="adj" fmla="val 12779"/>
            </a:avLst>
          </a:prstGeom>
          <a:gradFill>
            <a:gsLst>
              <a:gs pos="0">
                <a:srgbClr val="FBFBFB">
                  <a:alpha val="65069"/>
                </a:srgbClr>
              </a:gs>
              <a:gs pos="100000">
                <a:srgbClr val="BEBEBE">
                  <a:alpha val="65069"/>
                </a:srgbClr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457200">
              <a:defRPr sz="3300" b="1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 i="0"/>
            </a:pPr>
            <a:r>
              <a:rPr sz="3300" b="1" i="1"/>
              <a:t>           Guanczhou university</a:t>
            </a:r>
          </a:p>
        </p:txBody>
      </p:sp>
      <p:sp>
        <p:nvSpPr>
          <p:cNvPr id="456" name="Shape 456"/>
          <p:cNvSpPr/>
          <p:nvPr/>
        </p:nvSpPr>
        <p:spPr>
          <a:xfrm>
            <a:off x="632744" y="7546201"/>
            <a:ext cx="5932273" cy="937385"/>
          </a:xfrm>
          <a:prstGeom prst="roundRect">
            <a:avLst>
              <a:gd name="adj" fmla="val 12779"/>
            </a:avLst>
          </a:prstGeom>
          <a:gradFill>
            <a:gsLst>
              <a:gs pos="0">
                <a:srgbClr val="FBFBFB">
                  <a:alpha val="65069"/>
                </a:srgbClr>
              </a:gs>
              <a:gs pos="100000">
                <a:srgbClr val="BEBEBE">
                  <a:alpha val="65069"/>
                </a:srgbClr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457200">
              <a:defRPr sz="3300" b="1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 i="0"/>
            </a:pPr>
            <a:r>
              <a:rPr sz="3300" b="1" i="1"/>
              <a:t>           Shandong university</a:t>
            </a:r>
          </a:p>
        </p:txBody>
      </p:sp>
      <p:pic>
        <p:nvPicPr>
          <p:cNvPr id="457" name="pasted-image.tif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-88196" y="6984917"/>
            <a:ext cx="2087790" cy="2059953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458" name="pasted-image.tif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201859" y="5360823"/>
            <a:ext cx="1579625" cy="157962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pasted-image.tif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118868" y="3256401"/>
            <a:ext cx="1781580" cy="20599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2" name="ÓÁÊÔFESTU .jpg"/>
          <p:cNvPicPr/>
          <p:nvPr/>
        </p:nvPicPr>
        <p:blipFill>
          <a:blip r:embed="rId3" cstate="print">
            <a:extLst/>
          </a:blip>
          <a:srcRect b="24448"/>
          <a:stretch>
            <a:fillRect/>
          </a:stretch>
        </p:blipFill>
        <p:spPr>
          <a:xfrm>
            <a:off x="0" y="-2060"/>
            <a:ext cx="13004801" cy="14557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675" name="Group 675"/>
          <p:cNvGrpSpPr/>
          <p:nvPr/>
        </p:nvGrpSpPr>
        <p:grpSpPr>
          <a:xfrm>
            <a:off x="1133839" y="1422399"/>
            <a:ext cx="10793544" cy="800697"/>
            <a:chOff x="2149873" y="0"/>
            <a:chExt cx="10793542" cy="800696"/>
          </a:xfrm>
        </p:grpSpPr>
        <p:sp>
          <p:nvSpPr>
            <p:cNvPr id="673" name="Shape 673"/>
            <p:cNvSpPr/>
            <p:nvPr/>
          </p:nvSpPr>
          <p:spPr>
            <a:xfrm>
              <a:off x="2201333" y="0"/>
              <a:ext cx="10690624" cy="800697"/>
            </a:xfrm>
            <a:prstGeom prst="roundRect">
              <a:avLst>
                <a:gd name="adj" fmla="val 23792"/>
              </a:avLst>
            </a:prstGeom>
            <a:blipFill rotWithShape="1">
              <a:blip r:embed="rId4" cstate="print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endParaRPr/>
            </a:p>
          </p:txBody>
        </p:sp>
        <p:sp>
          <p:nvSpPr>
            <p:cNvPr id="674" name="Shape 674"/>
            <p:cNvSpPr/>
            <p:nvPr/>
          </p:nvSpPr>
          <p:spPr>
            <a:xfrm>
              <a:off x="2149873" y="114300"/>
              <a:ext cx="10793544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3500" b="1">
                  <a:solidFill>
                    <a:srgbClr val="FFFFFF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500" b="1">
                  <a:solidFill>
                    <a:srgbClr val="FFFFFF"/>
                  </a:solidFill>
                </a:rPr>
                <a:t>Республика Корея (Южная Корея)</a:t>
              </a:r>
            </a:p>
          </p:txBody>
        </p:sp>
      </p:grpSp>
      <p:sp>
        <p:nvSpPr>
          <p:cNvPr id="676" name="Shape 676"/>
          <p:cNvSpPr/>
          <p:nvPr/>
        </p:nvSpPr>
        <p:spPr>
          <a:xfrm>
            <a:off x="920527" y="2388383"/>
            <a:ext cx="5932272" cy="937384"/>
          </a:xfrm>
          <a:prstGeom prst="roundRect">
            <a:avLst>
              <a:gd name="adj" fmla="val 12779"/>
            </a:avLst>
          </a:prstGeom>
          <a:gradFill>
            <a:gsLst>
              <a:gs pos="0">
                <a:srgbClr val="FBFBFB">
                  <a:alpha val="65069"/>
                </a:srgbClr>
              </a:gs>
              <a:gs pos="100000">
                <a:srgbClr val="BEBEBE">
                  <a:alpha val="65069"/>
                </a:srgbClr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457200">
              <a:defRPr sz="3300" b="1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 i="0"/>
            </a:pPr>
            <a:r>
              <a:rPr sz="3300" b="1" i="1"/>
              <a:t>         Ajou university</a:t>
            </a:r>
          </a:p>
        </p:txBody>
      </p:sp>
      <p:pic>
        <p:nvPicPr>
          <p:cNvPr id="677" name="Ajou_Univ_Ui.png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429683" y="1882187"/>
            <a:ext cx="1840509" cy="1840509"/>
          </a:xfrm>
          <a:prstGeom prst="rect">
            <a:avLst/>
          </a:prstGeom>
          <a:ln w="12700">
            <a:miter lim="400000"/>
          </a:ln>
        </p:spPr>
      </p:pic>
      <p:sp>
        <p:nvSpPr>
          <p:cNvPr id="678" name="Shape 678"/>
          <p:cNvSpPr/>
          <p:nvPr/>
        </p:nvSpPr>
        <p:spPr>
          <a:xfrm>
            <a:off x="920527" y="3953882"/>
            <a:ext cx="5932272" cy="937385"/>
          </a:xfrm>
          <a:prstGeom prst="roundRect">
            <a:avLst>
              <a:gd name="adj" fmla="val 12779"/>
            </a:avLst>
          </a:prstGeom>
          <a:gradFill>
            <a:gsLst>
              <a:gs pos="0">
                <a:srgbClr val="FBFBFB">
                  <a:alpha val="65069"/>
                </a:srgbClr>
              </a:gs>
              <a:gs pos="100000">
                <a:srgbClr val="BEBEBE">
                  <a:alpha val="65069"/>
                </a:srgbClr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457200">
              <a:defRPr sz="3300" b="1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 i="0"/>
            </a:pPr>
            <a:r>
              <a:rPr sz="3300" b="1" i="1"/>
              <a:t>           Kwangwoon university</a:t>
            </a:r>
          </a:p>
        </p:txBody>
      </p:sp>
      <p:pic>
        <p:nvPicPr>
          <p:cNvPr id="679" name="pasted-image.tif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501443" y="3582482"/>
            <a:ext cx="1696988" cy="1680186"/>
          </a:xfrm>
          <a:prstGeom prst="rect">
            <a:avLst/>
          </a:prstGeom>
          <a:ln w="12700">
            <a:miter lim="400000"/>
          </a:ln>
        </p:spPr>
      </p:pic>
      <p:sp>
        <p:nvSpPr>
          <p:cNvPr id="680" name="Shape 680"/>
          <p:cNvSpPr/>
          <p:nvPr/>
        </p:nvSpPr>
        <p:spPr>
          <a:xfrm>
            <a:off x="920527" y="5519382"/>
            <a:ext cx="5932272" cy="937385"/>
          </a:xfrm>
          <a:prstGeom prst="roundRect">
            <a:avLst>
              <a:gd name="adj" fmla="val 12779"/>
            </a:avLst>
          </a:prstGeom>
          <a:gradFill>
            <a:gsLst>
              <a:gs pos="0">
                <a:srgbClr val="FBFBFB">
                  <a:alpha val="65069"/>
                </a:srgbClr>
              </a:gs>
              <a:gs pos="100000">
                <a:srgbClr val="BEBEBE">
                  <a:alpha val="65069"/>
                </a:srgbClr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457200">
              <a:defRPr sz="3300" b="1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 i="0"/>
            </a:pPr>
            <a:r>
              <a:rPr sz="3300" b="1" i="1"/>
              <a:t>          Catholic university</a:t>
            </a:r>
          </a:p>
        </p:txBody>
      </p:sp>
      <p:pic>
        <p:nvPicPr>
          <p:cNvPr id="681" name="pasted-image.tif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357357" y="5147982"/>
            <a:ext cx="1985161" cy="1680186"/>
          </a:xfrm>
          <a:prstGeom prst="rect">
            <a:avLst/>
          </a:prstGeom>
          <a:ln w="12700">
            <a:miter lim="400000"/>
          </a:ln>
        </p:spPr>
      </p:pic>
      <p:sp>
        <p:nvSpPr>
          <p:cNvPr id="682" name="Shape 682"/>
          <p:cNvSpPr/>
          <p:nvPr/>
        </p:nvSpPr>
        <p:spPr>
          <a:xfrm>
            <a:off x="920527" y="7084883"/>
            <a:ext cx="5932272" cy="937384"/>
          </a:xfrm>
          <a:prstGeom prst="roundRect">
            <a:avLst>
              <a:gd name="adj" fmla="val 12779"/>
            </a:avLst>
          </a:prstGeom>
          <a:gradFill>
            <a:gsLst>
              <a:gs pos="0">
                <a:srgbClr val="FBFBFB">
                  <a:alpha val="65069"/>
                </a:srgbClr>
              </a:gs>
              <a:gs pos="100000">
                <a:srgbClr val="BEBEBE">
                  <a:alpha val="65069"/>
                </a:srgbClr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457200">
              <a:defRPr sz="3300" b="1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 i="0"/>
            </a:pPr>
            <a:r>
              <a:rPr sz="3300" b="1" i="1"/>
              <a:t>                    Solbridge</a:t>
            </a:r>
          </a:p>
        </p:txBody>
      </p:sp>
      <p:pic>
        <p:nvPicPr>
          <p:cNvPr id="683" name="pasted-image.tif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394105" y="7123882"/>
            <a:ext cx="3014266" cy="859387"/>
          </a:xfrm>
          <a:prstGeom prst="rect">
            <a:avLst/>
          </a:prstGeom>
          <a:ln w="12700">
            <a:miter lim="400000"/>
          </a:ln>
        </p:spPr>
      </p:pic>
      <p:sp>
        <p:nvSpPr>
          <p:cNvPr id="684" name="Shape 684"/>
          <p:cNvSpPr/>
          <p:nvPr/>
        </p:nvSpPr>
        <p:spPr>
          <a:xfrm>
            <a:off x="920527" y="8513782"/>
            <a:ext cx="5932272" cy="937385"/>
          </a:xfrm>
          <a:prstGeom prst="roundRect">
            <a:avLst>
              <a:gd name="adj" fmla="val 12779"/>
            </a:avLst>
          </a:prstGeom>
          <a:gradFill>
            <a:gsLst>
              <a:gs pos="0">
                <a:srgbClr val="FBFBFB">
                  <a:alpha val="65069"/>
                </a:srgbClr>
              </a:gs>
              <a:gs pos="100000">
                <a:srgbClr val="BEBEBE">
                  <a:alpha val="65069"/>
                </a:srgbClr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457200">
              <a:defRPr sz="3300" b="1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 i="0"/>
            </a:pPr>
            <a:r>
              <a:rPr sz="3300" b="1" i="1"/>
              <a:t>           Sunmoon university</a:t>
            </a:r>
          </a:p>
        </p:txBody>
      </p:sp>
      <p:pic>
        <p:nvPicPr>
          <p:cNvPr id="685" name="pasted-image.tif"/>
          <p:cNvPicPr/>
          <p:nvPr/>
        </p:nvPicPr>
        <p:blipFill>
          <a:blip r:embed="rId9" cstate="print">
            <a:extLst/>
          </a:blip>
          <a:stretch>
            <a:fillRect/>
          </a:stretch>
        </p:blipFill>
        <p:spPr>
          <a:xfrm>
            <a:off x="605406" y="8253454"/>
            <a:ext cx="1489063" cy="1458041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686" name="pasted-image.pdf"/>
          <p:cNvPicPr/>
          <p:nvPr/>
        </p:nvPicPr>
        <p:blipFill>
          <a:blip r:embed="rId10" cstate="print">
            <a:extLst/>
          </a:blip>
          <a:stretch>
            <a:fillRect/>
          </a:stretch>
        </p:blipFill>
        <p:spPr>
          <a:xfrm>
            <a:off x="7016794" y="3001100"/>
            <a:ext cx="5832061" cy="65830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ÓÁÊÔFESTU .jpg"/>
          <p:cNvPicPr/>
          <p:nvPr/>
        </p:nvPicPr>
        <p:blipFill>
          <a:blip r:embed="rId3" cstate="print">
            <a:extLst/>
          </a:blip>
          <a:srcRect b="24448"/>
          <a:stretch>
            <a:fillRect/>
          </a:stretch>
        </p:blipFill>
        <p:spPr>
          <a:xfrm>
            <a:off x="0" y="-2060"/>
            <a:ext cx="13004801" cy="14557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2" name="Group 142"/>
          <p:cNvGrpSpPr/>
          <p:nvPr/>
        </p:nvGrpSpPr>
        <p:grpSpPr>
          <a:xfrm>
            <a:off x="906841" y="1617132"/>
            <a:ext cx="11351062" cy="1253068"/>
            <a:chOff x="2149873" y="0"/>
            <a:chExt cx="10793542" cy="1253067"/>
          </a:xfrm>
        </p:grpSpPr>
        <p:sp>
          <p:nvSpPr>
            <p:cNvPr id="140" name="Shape 140"/>
            <p:cNvSpPr/>
            <p:nvPr/>
          </p:nvSpPr>
          <p:spPr>
            <a:xfrm>
              <a:off x="2201333" y="0"/>
              <a:ext cx="10690624" cy="1253068"/>
            </a:xfrm>
            <a:prstGeom prst="roundRect">
              <a:avLst>
                <a:gd name="adj" fmla="val 15203"/>
              </a:avLst>
            </a:prstGeom>
            <a:blipFill rotWithShape="1">
              <a:blip r:embed="rId4" cstate="print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endParaRPr/>
            </a:p>
          </p:txBody>
        </p:sp>
        <p:sp>
          <p:nvSpPr>
            <p:cNvPr id="141" name="Shape 141"/>
            <p:cNvSpPr/>
            <p:nvPr/>
          </p:nvSpPr>
          <p:spPr>
            <a:xfrm>
              <a:off x="2149873" y="93133"/>
              <a:ext cx="10793544" cy="1066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3500" b="1">
                  <a:solidFill>
                    <a:srgbClr val="FFFFFF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500" b="1" dirty="0" err="1">
                  <a:solidFill>
                    <a:srgbClr val="FFFFFF"/>
                  </a:solidFill>
                </a:rPr>
                <a:t>Виды</a:t>
              </a:r>
              <a:r>
                <a:rPr sz="3500" b="1" dirty="0">
                  <a:solidFill>
                    <a:srgbClr val="FFFFFF"/>
                  </a:solidFill>
                </a:rPr>
                <a:t> </a:t>
              </a:r>
              <a:r>
                <a:rPr sz="3500" b="1" dirty="0" err="1">
                  <a:solidFill>
                    <a:srgbClr val="FFFFFF"/>
                  </a:solidFill>
                </a:rPr>
                <a:t>программ</a:t>
              </a:r>
              <a:r>
                <a:rPr sz="3500" b="1" dirty="0">
                  <a:solidFill>
                    <a:srgbClr val="FFFFFF"/>
                  </a:solidFill>
                </a:rPr>
                <a:t> </a:t>
              </a:r>
              <a:r>
                <a:rPr sz="3500" b="1" dirty="0" err="1">
                  <a:solidFill>
                    <a:srgbClr val="FFFFFF"/>
                  </a:solidFill>
                </a:rPr>
                <a:t>международной</a:t>
              </a:r>
              <a:r>
                <a:rPr sz="3500" b="1" dirty="0">
                  <a:solidFill>
                    <a:srgbClr val="FFFFFF"/>
                  </a:solidFill>
                </a:rPr>
                <a:t> </a:t>
              </a:r>
              <a:r>
                <a:rPr sz="3500" b="1" dirty="0" err="1">
                  <a:solidFill>
                    <a:srgbClr val="FFFFFF"/>
                  </a:solidFill>
                </a:rPr>
                <a:t>академической</a:t>
              </a:r>
              <a:r>
                <a:rPr sz="3500" b="1" dirty="0">
                  <a:solidFill>
                    <a:srgbClr val="FFFFFF"/>
                  </a:solidFill>
                </a:rPr>
                <a:t> </a:t>
              </a:r>
              <a:r>
                <a:rPr sz="3500" b="1" dirty="0" err="1">
                  <a:solidFill>
                    <a:srgbClr val="FFFFFF"/>
                  </a:solidFill>
                </a:rPr>
                <a:t>мобильности</a:t>
              </a:r>
              <a:endParaRPr sz="3500" b="1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158" name="Group 158"/>
          <p:cNvGrpSpPr/>
          <p:nvPr/>
        </p:nvGrpSpPr>
        <p:grpSpPr>
          <a:xfrm>
            <a:off x="-82287" y="3201639"/>
            <a:ext cx="11368278" cy="5828064"/>
            <a:chOff x="0" y="0"/>
            <a:chExt cx="11368277" cy="5828063"/>
          </a:xfrm>
        </p:grpSpPr>
        <p:sp>
          <p:nvSpPr>
            <p:cNvPr id="143" name="Shape 143"/>
            <p:cNvSpPr/>
            <p:nvPr/>
          </p:nvSpPr>
          <p:spPr>
            <a:xfrm>
              <a:off x="59266" y="138043"/>
              <a:ext cx="1424519" cy="685725"/>
            </a:xfrm>
            <a:prstGeom prst="rightArrow">
              <a:avLst>
                <a:gd name="adj1" fmla="val 54345"/>
                <a:gd name="adj2" fmla="val 65688"/>
              </a:avLst>
            </a:prstGeom>
            <a:gradFill flip="none" rotWithShape="1">
              <a:gsLst>
                <a:gs pos="0">
                  <a:srgbClr val="007100"/>
                </a:gs>
                <a:gs pos="100000">
                  <a:srgbClr val="FFFB0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4" name="Shape 144"/>
            <p:cNvSpPr/>
            <p:nvPr/>
          </p:nvSpPr>
          <p:spPr>
            <a:xfrm>
              <a:off x="59266" y="1323832"/>
              <a:ext cx="1424519" cy="685724"/>
            </a:xfrm>
            <a:prstGeom prst="rightArrow">
              <a:avLst>
                <a:gd name="adj1" fmla="val 54345"/>
                <a:gd name="adj2" fmla="val 65688"/>
              </a:avLst>
            </a:prstGeom>
            <a:gradFill flip="none" rotWithShape="1">
              <a:gsLst>
                <a:gs pos="0">
                  <a:srgbClr val="007100"/>
                </a:gs>
                <a:gs pos="100000">
                  <a:srgbClr val="FFFB0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5" name="Shape 145"/>
            <p:cNvSpPr/>
            <p:nvPr/>
          </p:nvSpPr>
          <p:spPr>
            <a:xfrm>
              <a:off x="59266" y="2506632"/>
              <a:ext cx="1424519" cy="685724"/>
            </a:xfrm>
            <a:prstGeom prst="rightArrow">
              <a:avLst>
                <a:gd name="adj1" fmla="val 54345"/>
                <a:gd name="adj2" fmla="val 65688"/>
              </a:avLst>
            </a:prstGeom>
            <a:gradFill flip="none" rotWithShape="1">
              <a:gsLst>
                <a:gs pos="0">
                  <a:srgbClr val="007100"/>
                </a:gs>
                <a:gs pos="100000">
                  <a:srgbClr val="FFFB0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6" name="Shape 146"/>
            <p:cNvSpPr/>
            <p:nvPr/>
          </p:nvSpPr>
          <p:spPr>
            <a:xfrm>
              <a:off x="59266" y="3686442"/>
              <a:ext cx="1424519" cy="685725"/>
            </a:xfrm>
            <a:prstGeom prst="rightArrow">
              <a:avLst>
                <a:gd name="adj1" fmla="val 54345"/>
                <a:gd name="adj2" fmla="val 65688"/>
              </a:avLst>
            </a:prstGeom>
            <a:gradFill flip="none" rotWithShape="1">
              <a:gsLst>
                <a:gs pos="0">
                  <a:srgbClr val="007100"/>
                </a:gs>
                <a:gs pos="100000">
                  <a:srgbClr val="FFFB0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7" name="Shape 147"/>
            <p:cNvSpPr/>
            <p:nvPr/>
          </p:nvSpPr>
          <p:spPr>
            <a:xfrm>
              <a:off x="1823651" y="0"/>
              <a:ext cx="9544627" cy="961811"/>
            </a:xfrm>
            <a:prstGeom prst="roundRect">
              <a:avLst>
                <a:gd name="adj" fmla="val 9327"/>
              </a:avLst>
            </a:prstGeom>
            <a:gradFill flip="none" rotWithShape="1">
              <a:gsLst>
                <a:gs pos="0">
                  <a:srgbClr val="FBFBFB">
                    <a:alpha val="65069"/>
                  </a:srgbClr>
                </a:gs>
                <a:gs pos="100000">
                  <a:srgbClr val="BEBEBE">
                    <a:alpha val="65069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l" defTabSz="457200">
                <a:defRPr sz="35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48" name="Shape 148"/>
            <p:cNvSpPr/>
            <p:nvPr/>
          </p:nvSpPr>
          <p:spPr>
            <a:xfrm>
              <a:off x="1908648" y="236346"/>
              <a:ext cx="9175040" cy="4891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 defTabSz="457200">
                <a:defRPr sz="3500">
                  <a:latin typeface="Times New Roman Bold"/>
                  <a:ea typeface="Times New Roman Bold"/>
                  <a:cs typeface="Times New Roman Bold"/>
                  <a:sym typeface="Times New Roman Bold"/>
                </a:defRPr>
              </a:lvl1pPr>
            </a:lstStyle>
            <a:p>
              <a:pPr lvl="0">
                <a:defRPr sz="1800"/>
              </a:pPr>
              <a:r>
                <a:rPr sz="3500"/>
                <a:t>Академический обмен</a:t>
              </a:r>
            </a:p>
          </p:txBody>
        </p:sp>
        <p:sp>
          <p:nvSpPr>
            <p:cNvPr id="149" name="Shape 149"/>
            <p:cNvSpPr/>
            <p:nvPr/>
          </p:nvSpPr>
          <p:spPr>
            <a:xfrm>
              <a:off x="1866150" y="1185788"/>
              <a:ext cx="9459629" cy="961812"/>
            </a:xfrm>
            <a:prstGeom prst="roundRect">
              <a:avLst>
                <a:gd name="adj" fmla="val 9327"/>
              </a:avLst>
            </a:prstGeom>
            <a:gradFill flip="none" rotWithShape="1">
              <a:gsLst>
                <a:gs pos="0">
                  <a:srgbClr val="FBFBFB">
                    <a:alpha val="65069"/>
                  </a:srgbClr>
                </a:gs>
                <a:gs pos="100000">
                  <a:srgbClr val="BEBEBE">
                    <a:alpha val="65069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l" defTabSz="457200">
                <a:defRPr sz="35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50" name="Shape 150"/>
            <p:cNvSpPr/>
            <p:nvPr/>
          </p:nvSpPr>
          <p:spPr>
            <a:xfrm>
              <a:off x="1951147" y="1422135"/>
              <a:ext cx="9175040" cy="48911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 defTabSz="457200">
                <a:defRPr sz="3500">
                  <a:latin typeface="Times New Roman Bold"/>
                  <a:ea typeface="Times New Roman Bold"/>
                  <a:cs typeface="Times New Roman Bold"/>
                  <a:sym typeface="Times New Roman Bold"/>
                </a:defRPr>
              </a:lvl1pPr>
            </a:lstStyle>
            <a:p>
              <a:pPr lvl="0">
                <a:defRPr sz="1800"/>
              </a:pPr>
              <a:r>
                <a:rPr sz="3500"/>
                <a:t>Трансферные программы</a:t>
              </a:r>
            </a:p>
          </p:txBody>
        </p:sp>
        <p:sp>
          <p:nvSpPr>
            <p:cNvPr id="151" name="Shape 151"/>
            <p:cNvSpPr/>
            <p:nvPr/>
          </p:nvSpPr>
          <p:spPr>
            <a:xfrm>
              <a:off x="1866150" y="2368588"/>
              <a:ext cx="9437073" cy="961812"/>
            </a:xfrm>
            <a:prstGeom prst="roundRect">
              <a:avLst>
                <a:gd name="adj" fmla="val 9327"/>
              </a:avLst>
            </a:prstGeom>
            <a:gradFill flip="none" rotWithShape="1">
              <a:gsLst>
                <a:gs pos="0">
                  <a:srgbClr val="FBFBFB">
                    <a:alpha val="65069"/>
                  </a:srgbClr>
                </a:gs>
                <a:gs pos="100000">
                  <a:srgbClr val="BEBEBE">
                    <a:alpha val="65069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l" defTabSz="457200">
                <a:defRPr sz="35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52" name="Shape 152"/>
            <p:cNvSpPr/>
            <p:nvPr/>
          </p:nvSpPr>
          <p:spPr>
            <a:xfrm>
              <a:off x="1951147" y="2604934"/>
              <a:ext cx="9175040" cy="4891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 defTabSz="457200">
                <a:defRPr sz="3500">
                  <a:latin typeface="Times New Roman Bold"/>
                  <a:ea typeface="Times New Roman Bold"/>
                  <a:cs typeface="Times New Roman Bold"/>
                  <a:sym typeface="Times New Roman Bold"/>
                </a:defRPr>
              </a:lvl1pPr>
            </a:lstStyle>
            <a:p>
              <a:pPr lvl="0">
                <a:defRPr sz="1800"/>
              </a:pPr>
              <a:r>
                <a:rPr sz="3500"/>
                <a:t>Бизнес стажировки</a:t>
              </a:r>
            </a:p>
          </p:txBody>
        </p:sp>
        <p:sp>
          <p:nvSpPr>
            <p:cNvPr id="153" name="Shape 153"/>
            <p:cNvSpPr/>
            <p:nvPr/>
          </p:nvSpPr>
          <p:spPr>
            <a:xfrm>
              <a:off x="1908648" y="3548398"/>
              <a:ext cx="9352077" cy="961812"/>
            </a:xfrm>
            <a:prstGeom prst="roundRect">
              <a:avLst>
                <a:gd name="adj" fmla="val 9327"/>
              </a:avLst>
            </a:prstGeom>
            <a:gradFill flip="none" rotWithShape="1">
              <a:gsLst>
                <a:gs pos="0">
                  <a:srgbClr val="FBFBFB">
                    <a:alpha val="65069"/>
                  </a:srgbClr>
                </a:gs>
                <a:gs pos="100000">
                  <a:srgbClr val="BEBEBE">
                    <a:alpha val="65069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l" defTabSz="457200">
                <a:defRPr sz="35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54" name="Shape 154"/>
            <p:cNvSpPr/>
            <p:nvPr/>
          </p:nvSpPr>
          <p:spPr>
            <a:xfrm>
              <a:off x="1993646" y="3784744"/>
              <a:ext cx="9175040" cy="4891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 defTabSz="457200">
                <a:defRPr sz="3500">
                  <a:latin typeface="Times New Roman Bold"/>
                  <a:ea typeface="Times New Roman Bold"/>
                  <a:cs typeface="Times New Roman Bold"/>
                  <a:sym typeface="Times New Roman Bold"/>
                </a:defRPr>
              </a:lvl1pPr>
            </a:lstStyle>
            <a:p>
              <a:pPr lvl="0">
                <a:defRPr sz="1800"/>
              </a:pPr>
              <a:r>
                <a:rPr sz="3500"/>
                <a:t>Летние и зимние языковые школы</a:t>
              </a:r>
            </a:p>
          </p:txBody>
        </p:sp>
        <p:sp>
          <p:nvSpPr>
            <p:cNvPr id="155" name="Shape 155"/>
            <p:cNvSpPr/>
            <p:nvPr/>
          </p:nvSpPr>
          <p:spPr>
            <a:xfrm>
              <a:off x="0" y="5004296"/>
              <a:ext cx="1424518" cy="685724"/>
            </a:xfrm>
            <a:prstGeom prst="rightArrow">
              <a:avLst>
                <a:gd name="adj1" fmla="val 54345"/>
                <a:gd name="adj2" fmla="val 65688"/>
              </a:avLst>
            </a:prstGeom>
            <a:gradFill flip="none" rotWithShape="1">
              <a:gsLst>
                <a:gs pos="0">
                  <a:srgbClr val="007100"/>
                </a:gs>
                <a:gs pos="100000">
                  <a:srgbClr val="FFFB00"/>
                </a:gs>
              </a:gsLst>
              <a:lin ang="16200000" scaled="0"/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6" name="Shape 156"/>
            <p:cNvSpPr/>
            <p:nvPr/>
          </p:nvSpPr>
          <p:spPr>
            <a:xfrm>
              <a:off x="1934379" y="4866252"/>
              <a:ext cx="9323172" cy="961812"/>
            </a:xfrm>
            <a:prstGeom prst="roundRect">
              <a:avLst>
                <a:gd name="adj" fmla="val 9327"/>
              </a:avLst>
            </a:prstGeom>
            <a:gradFill flip="none" rotWithShape="1">
              <a:gsLst>
                <a:gs pos="0">
                  <a:srgbClr val="FBFBFB">
                    <a:alpha val="65069"/>
                  </a:srgbClr>
                </a:gs>
                <a:gs pos="100000">
                  <a:srgbClr val="BEBEBE">
                    <a:alpha val="65069"/>
                  </a:srgbClr>
                </a:gs>
              </a:gsLst>
              <a:lin ang="5400000" scaled="0"/>
            </a:grad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5000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 algn="l" defTabSz="457200">
                <a:defRPr sz="35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endParaRPr/>
            </a:p>
          </p:txBody>
        </p:sp>
        <p:sp>
          <p:nvSpPr>
            <p:cNvPr id="157" name="Shape 157"/>
            <p:cNvSpPr/>
            <p:nvPr/>
          </p:nvSpPr>
          <p:spPr>
            <a:xfrm>
              <a:off x="1934379" y="5102598"/>
              <a:ext cx="9175040" cy="48911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 algn="l" defTabSz="457200">
                <a:defRPr sz="3500">
                  <a:latin typeface="Times New Roman Bold"/>
                  <a:ea typeface="Times New Roman Bold"/>
                  <a:cs typeface="Times New Roman Bold"/>
                  <a:sym typeface="Times New Roman Bold"/>
                </a:defRPr>
              </a:lvl1pPr>
            </a:lstStyle>
            <a:p>
              <a:pPr lvl="0">
                <a:defRPr sz="1800"/>
              </a:pPr>
              <a:r>
                <a:rPr sz="3500"/>
                <a:t>Летние и зимние профессиональные школы</a:t>
              </a:r>
            </a:p>
          </p:txBody>
        </p:sp>
      </p:grp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ÓÁÊÔFESTU .jpg"/>
          <p:cNvPicPr/>
          <p:nvPr/>
        </p:nvPicPr>
        <p:blipFill>
          <a:blip r:embed="rId3" cstate="print">
            <a:extLst/>
          </a:blip>
          <a:srcRect b="24448"/>
          <a:stretch>
            <a:fillRect/>
          </a:stretch>
        </p:blipFill>
        <p:spPr>
          <a:xfrm>
            <a:off x="0" y="-2060"/>
            <a:ext cx="13004801" cy="1455756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-94966" y="3303709"/>
            <a:ext cx="1424519" cy="685725"/>
          </a:xfrm>
          <a:prstGeom prst="rightArrow">
            <a:avLst>
              <a:gd name="adj1" fmla="val 54345"/>
              <a:gd name="adj2" fmla="val 65688"/>
            </a:avLst>
          </a:prstGeom>
          <a:gradFill>
            <a:gsLst>
              <a:gs pos="0">
                <a:srgbClr val="007100"/>
              </a:gs>
              <a:gs pos="100000">
                <a:srgbClr val="FFFB00"/>
              </a:gs>
            </a:gsLst>
            <a:lin ang="162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1651432" y="3165666"/>
            <a:ext cx="9544627" cy="961811"/>
          </a:xfrm>
          <a:prstGeom prst="roundRect">
            <a:avLst>
              <a:gd name="adj" fmla="val 9327"/>
            </a:avLst>
          </a:prstGeom>
          <a:gradFill>
            <a:gsLst>
              <a:gs pos="0">
                <a:srgbClr val="FBFBFB">
                  <a:alpha val="65069"/>
                </a:srgbClr>
              </a:gs>
              <a:gs pos="100000">
                <a:srgbClr val="BEBEBE">
                  <a:alpha val="65069"/>
                </a:srgbClr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l" defTabSz="457200"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1736429" y="3402012"/>
            <a:ext cx="9175041" cy="489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sz="3500"/>
              <a:t>Академический обмен</a:t>
            </a:r>
          </a:p>
        </p:txBody>
      </p:sp>
      <p:grpSp>
        <p:nvGrpSpPr>
          <p:cNvPr id="166" name="Group 166"/>
          <p:cNvGrpSpPr/>
          <p:nvPr/>
        </p:nvGrpSpPr>
        <p:grpSpPr>
          <a:xfrm>
            <a:off x="1116906" y="1523999"/>
            <a:ext cx="10793543" cy="1253068"/>
            <a:chOff x="2149873" y="0"/>
            <a:chExt cx="10793542" cy="1253067"/>
          </a:xfrm>
        </p:grpSpPr>
        <p:sp>
          <p:nvSpPr>
            <p:cNvPr id="164" name="Shape 164"/>
            <p:cNvSpPr/>
            <p:nvPr/>
          </p:nvSpPr>
          <p:spPr>
            <a:xfrm>
              <a:off x="2201333" y="0"/>
              <a:ext cx="10690624" cy="1253068"/>
            </a:xfrm>
            <a:prstGeom prst="roundRect">
              <a:avLst>
                <a:gd name="adj" fmla="val 15203"/>
              </a:avLst>
            </a:prstGeom>
            <a:blipFill rotWithShape="1">
              <a:blip r:embed="rId4" cstate="print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endParaRPr/>
            </a:p>
          </p:txBody>
        </p:sp>
        <p:sp>
          <p:nvSpPr>
            <p:cNvPr id="165" name="Shape 165"/>
            <p:cNvSpPr/>
            <p:nvPr/>
          </p:nvSpPr>
          <p:spPr>
            <a:xfrm>
              <a:off x="2149873" y="93133"/>
              <a:ext cx="10793544" cy="1066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3500" b="1">
                  <a:solidFill>
                    <a:srgbClr val="FFFFFF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500" b="1">
                  <a:solidFill>
                    <a:srgbClr val="FFFFFF"/>
                  </a:solidFill>
                </a:rPr>
                <a:t>Виды программ международной академической мобильности</a:t>
              </a:r>
            </a:p>
          </p:txBody>
        </p:sp>
      </p:grpSp>
      <p:sp>
        <p:nvSpPr>
          <p:cNvPr id="167" name="Shape 167"/>
          <p:cNvSpPr/>
          <p:nvPr/>
        </p:nvSpPr>
        <p:spPr>
          <a:xfrm>
            <a:off x="616227" y="4592864"/>
            <a:ext cx="11294224" cy="4710162"/>
          </a:xfrm>
          <a:prstGeom prst="roundRect">
            <a:avLst>
              <a:gd name="adj" fmla="val 9327"/>
            </a:avLst>
          </a:prstGeom>
          <a:gradFill>
            <a:gsLst>
              <a:gs pos="0">
                <a:srgbClr val="FBFBFB">
                  <a:alpha val="65069"/>
                </a:srgbClr>
              </a:gs>
              <a:gs pos="100000">
                <a:srgbClr val="BEBEBE">
                  <a:alpha val="65069"/>
                </a:srgbClr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l" defTabSz="457200"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1736430" y="4910916"/>
            <a:ext cx="9175040" cy="393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Срок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обучения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: </a:t>
            </a:r>
            <a:r>
              <a:rPr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1 </a:t>
            </a:r>
            <a:r>
              <a:rPr sz="3200" b="1" i="1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семестр</a:t>
            </a:r>
            <a:endParaRPr sz="3200" b="1" i="1" dirty="0"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algn="l" defTabSz="457200">
              <a:defRPr sz="1800"/>
            </a:pP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Статус</a:t>
            </a:r>
            <a:r>
              <a:rPr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: </a:t>
            </a:r>
            <a:r>
              <a:rPr sz="3200" b="1" i="1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на</a:t>
            </a:r>
            <a:r>
              <a:rPr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b="1" i="1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индивидуальном</a:t>
            </a:r>
            <a:r>
              <a:rPr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b="1" i="1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плане</a:t>
            </a:r>
            <a:r>
              <a:rPr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b="1" i="1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обучения</a:t>
            </a:r>
            <a:endParaRPr sz="3200" b="1" i="1" dirty="0"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algn="l" defTabSz="457200">
              <a:defRPr sz="1800"/>
            </a:pP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Дисциплины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: </a:t>
            </a:r>
            <a:r>
              <a:rPr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по </a:t>
            </a:r>
            <a:r>
              <a:rPr sz="3200" b="1" i="1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учебному</a:t>
            </a:r>
            <a:r>
              <a:rPr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b="1" i="1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плану</a:t>
            </a:r>
            <a:r>
              <a:rPr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ДВГУПС</a:t>
            </a:r>
          </a:p>
          <a:p>
            <a:pPr lvl="0" algn="l" defTabSz="457200">
              <a:defRPr sz="1800"/>
            </a:pP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Оплата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за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обучения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: </a:t>
            </a:r>
            <a:r>
              <a:rPr sz="3200" b="1" i="1" dirty="0" err="1" smtClean="0">
                <a:latin typeface="Times New Roman Bold"/>
                <a:ea typeface="Times New Roman Bold"/>
                <a:cs typeface="Times New Roman Bold"/>
                <a:sym typeface="Times New Roman Bold"/>
              </a:rPr>
              <a:t>только</a:t>
            </a:r>
            <a:r>
              <a:rPr lang="ru-RU" sz="3200" b="1" i="1" dirty="0" smtClean="0">
                <a:latin typeface="Times New Roman Bold"/>
                <a:ea typeface="Times New Roman Bold"/>
                <a:cs typeface="Times New Roman Bold"/>
                <a:sym typeface="Times New Roman Bold"/>
              </a:rPr>
              <a:t> в</a:t>
            </a:r>
            <a:r>
              <a:rPr sz="3200" b="1" i="1" dirty="0" smtClean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ДВГУПС</a:t>
            </a:r>
          </a:p>
          <a:p>
            <a:pPr lvl="0" algn="l" defTabSz="457200">
              <a:defRPr sz="1800"/>
            </a:pP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Прочие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расходы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(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авиабилеты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Виза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страховка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): </a:t>
            </a:r>
            <a:r>
              <a:rPr sz="3200" b="1" i="1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оплачивается</a:t>
            </a:r>
            <a:r>
              <a:rPr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b="1" i="1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студентом</a:t>
            </a:r>
            <a:endParaRPr sz="3200" b="1" i="1" dirty="0"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algn="l" defTabSz="457200">
              <a:defRPr sz="1800"/>
            </a:pP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Документы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об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окончании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: </a:t>
            </a:r>
            <a:r>
              <a:rPr sz="3200" b="1" i="1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сертификат</a:t>
            </a:r>
            <a:r>
              <a:rPr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b="1" i="1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об</a:t>
            </a:r>
            <a:r>
              <a:rPr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b="1" i="1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обучении</a:t>
            </a:r>
            <a:r>
              <a:rPr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и </a:t>
            </a:r>
            <a:r>
              <a:rPr sz="3200" b="1" i="1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транскрипт</a:t>
            </a:r>
            <a:endParaRPr sz="3200" b="1" i="1" dirty="0"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ÓÁÊÔFESTU .jpg"/>
          <p:cNvPicPr/>
          <p:nvPr/>
        </p:nvPicPr>
        <p:blipFill>
          <a:blip r:embed="rId3" cstate="print">
            <a:extLst/>
          </a:blip>
          <a:srcRect b="24448"/>
          <a:stretch>
            <a:fillRect/>
          </a:stretch>
        </p:blipFill>
        <p:spPr>
          <a:xfrm>
            <a:off x="0" y="-2060"/>
            <a:ext cx="13004801" cy="1455756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Shape 171"/>
          <p:cNvSpPr/>
          <p:nvPr/>
        </p:nvSpPr>
        <p:spPr>
          <a:xfrm>
            <a:off x="-94966" y="3284409"/>
            <a:ext cx="1424519" cy="685725"/>
          </a:xfrm>
          <a:prstGeom prst="rightArrow">
            <a:avLst>
              <a:gd name="adj1" fmla="val 54345"/>
              <a:gd name="adj2" fmla="val 65688"/>
            </a:avLst>
          </a:prstGeom>
          <a:gradFill>
            <a:gsLst>
              <a:gs pos="0">
                <a:srgbClr val="007100"/>
              </a:gs>
              <a:gs pos="100000">
                <a:srgbClr val="FFFB00"/>
              </a:gs>
            </a:gsLst>
            <a:lin ang="162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72" name="Shape 172"/>
          <p:cNvSpPr/>
          <p:nvPr/>
        </p:nvSpPr>
        <p:spPr>
          <a:xfrm>
            <a:off x="1711917" y="3146366"/>
            <a:ext cx="9459630" cy="961811"/>
          </a:xfrm>
          <a:prstGeom prst="roundRect">
            <a:avLst>
              <a:gd name="adj" fmla="val 9327"/>
            </a:avLst>
          </a:prstGeom>
          <a:gradFill>
            <a:gsLst>
              <a:gs pos="0">
                <a:srgbClr val="FBFBFB">
                  <a:alpha val="65069"/>
                </a:srgbClr>
              </a:gs>
              <a:gs pos="100000">
                <a:srgbClr val="BEBEBE">
                  <a:alpha val="65069"/>
                </a:srgbClr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l" defTabSz="457200"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73" name="Shape 173"/>
          <p:cNvSpPr/>
          <p:nvPr/>
        </p:nvSpPr>
        <p:spPr>
          <a:xfrm>
            <a:off x="1796914" y="3382712"/>
            <a:ext cx="9175041" cy="489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sz="3500"/>
              <a:t>Трансферные программы</a:t>
            </a:r>
          </a:p>
        </p:txBody>
      </p:sp>
      <p:grpSp>
        <p:nvGrpSpPr>
          <p:cNvPr id="176" name="Group 176"/>
          <p:cNvGrpSpPr/>
          <p:nvPr/>
        </p:nvGrpSpPr>
        <p:grpSpPr>
          <a:xfrm>
            <a:off x="1116906" y="1523999"/>
            <a:ext cx="10793543" cy="1253068"/>
            <a:chOff x="2149873" y="0"/>
            <a:chExt cx="10793542" cy="1253067"/>
          </a:xfrm>
        </p:grpSpPr>
        <p:sp>
          <p:nvSpPr>
            <p:cNvPr id="174" name="Shape 174"/>
            <p:cNvSpPr/>
            <p:nvPr/>
          </p:nvSpPr>
          <p:spPr>
            <a:xfrm>
              <a:off x="2201333" y="0"/>
              <a:ext cx="10690624" cy="1253068"/>
            </a:xfrm>
            <a:prstGeom prst="roundRect">
              <a:avLst>
                <a:gd name="adj" fmla="val 15203"/>
              </a:avLst>
            </a:prstGeom>
            <a:blipFill rotWithShape="1">
              <a:blip r:embed="rId4" cstate="print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endParaRPr/>
            </a:p>
          </p:txBody>
        </p:sp>
        <p:sp>
          <p:nvSpPr>
            <p:cNvPr id="175" name="Shape 175"/>
            <p:cNvSpPr/>
            <p:nvPr/>
          </p:nvSpPr>
          <p:spPr>
            <a:xfrm>
              <a:off x="2149873" y="93133"/>
              <a:ext cx="10793544" cy="1066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3500" b="1">
                  <a:solidFill>
                    <a:srgbClr val="FFFFFF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500" b="1">
                  <a:solidFill>
                    <a:srgbClr val="FFFFFF"/>
                  </a:solidFill>
                </a:rPr>
                <a:t>Виды программ международной академической мобильности</a:t>
              </a:r>
            </a:p>
          </p:txBody>
        </p:sp>
      </p:grpSp>
      <p:sp>
        <p:nvSpPr>
          <p:cNvPr id="10" name="Shape 167"/>
          <p:cNvSpPr/>
          <p:nvPr/>
        </p:nvSpPr>
        <p:spPr>
          <a:xfrm>
            <a:off x="616227" y="4592864"/>
            <a:ext cx="11294224" cy="4710162"/>
          </a:xfrm>
          <a:prstGeom prst="roundRect">
            <a:avLst>
              <a:gd name="adj" fmla="val 9327"/>
            </a:avLst>
          </a:prstGeom>
          <a:gradFill>
            <a:gsLst>
              <a:gs pos="0">
                <a:srgbClr val="FBFBFB">
                  <a:alpha val="65069"/>
                </a:srgbClr>
              </a:gs>
              <a:gs pos="100000">
                <a:srgbClr val="BEBEBE">
                  <a:alpha val="65069"/>
                </a:srgbClr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l" defTabSz="457200"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1" name="Shape 168"/>
          <p:cNvSpPr/>
          <p:nvPr/>
        </p:nvSpPr>
        <p:spPr>
          <a:xfrm>
            <a:off x="1736429" y="4910916"/>
            <a:ext cx="9435117" cy="3939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Срок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обучения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: </a:t>
            </a:r>
            <a:r>
              <a:rPr lang="ru-RU"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2 года</a:t>
            </a:r>
            <a:endParaRPr sz="3200" b="1" i="1" dirty="0"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algn="l" defTabSz="457200">
              <a:defRPr sz="1800"/>
            </a:pP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Статус</a:t>
            </a:r>
            <a:r>
              <a:rPr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: </a:t>
            </a:r>
            <a:r>
              <a:rPr lang="ru-RU"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в академическом отпуске</a:t>
            </a:r>
            <a:endParaRPr sz="3200" b="1" i="1" dirty="0"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algn="l" defTabSz="457200">
              <a:defRPr sz="1800"/>
            </a:pP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Дисциплины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: </a:t>
            </a:r>
            <a:r>
              <a:rPr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по </a:t>
            </a:r>
            <a:r>
              <a:rPr sz="3200" b="1" i="1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учебному</a:t>
            </a:r>
            <a:r>
              <a:rPr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b="1" i="1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плану</a:t>
            </a:r>
            <a:r>
              <a:rPr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ДВГУПС</a:t>
            </a:r>
          </a:p>
          <a:p>
            <a:pPr lvl="0" algn="l" defTabSz="457200">
              <a:defRPr sz="1800"/>
            </a:pP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Оплата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за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обучения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: </a:t>
            </a:r>
            <a:r>
              <a:rPr lang="ru-RU"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только </a:t>
            </a:r>
            <a:r>
              <a:rPr lang="ru-RU" sz="3200" b="1" i="1" dirty="0" smtClean="0">
                <a:latin typeface="Times New Roman Bold"/>
                <a:ea typeface="Times New Roman Bold"/>
                <a:cs typeface="Times New Roman Bold"/>
                <a:sym typeface="Times New Roman Bold"/>
              </a:rPr>
              <a:t>в ВУЗе-партнере</a:t>
            </a:r>
            <a:endParaRPr sz="3200" b="1" i="1" dirty="0"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algn="l" defTabSz="457200">
              <a:defRPr sz="1800"/>
            </a:pP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Прочие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расходы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(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авиабилеты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Виза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страховка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): </a:t>
            </a:r>
            <a:r>
              <a:rPr sz="3200" b="1" i="1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оплачивается</a:t>
            </a:r>
            <a:r>
              <a:rPr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b="1" i="1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студентом</a:t>
            </a:r>
            <a:endParaRPr sz="3200" b="1" i="1" dirty="0"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algn="l" defTabSz="457200">
              <a:defRPr sz="1800"/>
            </a:pP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Документы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об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окончании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: </a:t>
            </a:r>
            <a:r>
              <a:rPr lang="ru-RU"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диплом принимающего Вуза</a:t>
            </a:r>
            <a:endParaRPr sz="3200" b="1" i="1" dirty="0"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ÓÁÊÔFESTU .jpg"/>
          <p:cNvPicPr/>
          <p:nvPr/>
        </p:nvPicPr>
        <p:blipFill>
          <a:blip r:embed="rId3" cstate="print">
            <a:extLst/>
          </a:blip>
          <a:srcRect b="24448"/>
          <a:stretch>
            <a:fillRect/>
          </a:stretch>
        </p:blipFill>
        <p:spPr>
          <a:xfrm>
            <a:off x="0" y="-2060"/>
            <a:ext cx="13004801" cy="1455756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Shape 180"/>
          <p:cNvSpPr/>
          <p:nvPr/>
        </p:nvSpPr>
        <p:spPr>
          <a:xfrm>
            <a:off x="-94966" y="3298093"/>
            <a:ext cx="1424519" cy="685724"/>
          </a:xfrm>
          <a:prstGeom prst="rightArrow">
            <a:avLst>
              <a:gd name="adj1" fmla="val 54345"/>
              <a:gd name="adj2" fmla="val 65688"/>
            </a:avLst>
          </a:prstGeom>
          <a:gradFill>
            <a:gsLst>
              <a:gs pos="0">
                <a:srgbClr val="007100"/>
              </a:gs>
              <a:gs pos="100000">
                <a:srgbClr val="FFFB00"/>
              </a:gs>
            </a:gsLst>
            <a:lin ang="162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1" name="Shape 181"/>
          <p:cNvSpPr/>
          <p:nvPr/>
        </p:nvSpPr>
        <p:spPr>
          <a:xfrm>
            <a:off x="1711917" y="3160049"/>
            <a:ext cx="9437074" cy="961812"/>
          </a:xfrm>
          <a:prstGeom prst="roundRect">
            <a:avLst>
              <a:gd name="adj" fmla="val 9327"/>
            </a:avLst>
          </a:prstGeom>
          <a:gradFill>
            <a:gsLst>
              <a:gs pos="0">
                <a:srgbClr val="FBFBFB">
                  <a:alpha val="65069"/>
                </a:srgbClr>
              </a:gs>
              <a:gs pos="100000">
                <a:srgbClr val="BEBEBE">
                  <a:alpha val="65069"/>
                </a:srgbClr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l" defTabSz="457200"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82" name="Shape 182"/>
          <p:cNvSpPr/>
          <p:nvPr/>
        </p:nvSpPr>
        <p:spPr>
          <a:xfrm>
            <a:off x="1796914" y="3396396"/>
            <a:ext cx="9175041" cy="489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sz="3500"/>
              <a:t>Бизнес стажировки</a:t>
            </a:r>
          </a:p>
        </p:txBody>
      </p:sp>
      <p:grpSp>
        <p:nvGrpSpPr>
          <p:cNvPr id="185" name="Group 185"/>
          <p:cNvGrpSpPr/>
          <p:nvPr/>
        </p:nvGrpSpPr>
        <p:grpSpPr>
          <a:xfrm>
            <a:off x="1116906" y="1523999"/>
            <a:ext cx="10793543" cy="1253068"/>
            <a:chOff x="2149873" y="0"/>
            <a:chExt cx="10793542" cy="1253067"/>
          </a:xfrm>
        </p:grpSpPr>
        <p:sp>
          <p:nvSpPr>
            <p:cNvPr id="183" name="Shape 183"/>
            <p:cNvSpPr/>
            <p:nvPr/>
          </p:nvSpPr>
          <p:spPr>
            <a:xfrm>
              <a:off x="2201333" y="0"/>
              <a:ext cx="10690624" cy="1253068"/>
            </a:xfrm>
            <a:prstGeom prst="roundRect">
              <a:avLst>
                <a:gd name="adj" fmla="val 15203"/>
              </a:avLst>
            </a:prstGeom>
            <a:blipFill rotWithShape="1">
              <a:blip r:embed="rId4" cstate="print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endParaRPr/>
            </a:p>
          </p:txBody>
        </p:sp>
        <p:sp>
          <p:nvSpPr>
            <p:cNvPr id="184" name="Shape 184"/>
            <p:cNvSpPr/>
            <p:nvPr/>
          </p:nvSpPr>
          <p:spPr>
            <a:xfrm>
              <a:off x="2149873" y="93133"/>
              <a:ext cx="10793544" cy="1066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3500" b="1">
                  <a:solidFill>
                    <a:srgbClr val="FFFFFF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500" b="1">
                  <a:solidFill>
                    <a:srgbClr val="FFFFFF"/>
                  </a:solidFill>
                </a:rPr>
                <a:t>Виды программ международной академической мобильности</a:t>
              </a:r>
            </a:p>
          </p:txBody>
        </p:sp>
      </p:grpSp>
      <p:sp>
        <p:nvSpPr>
          <p:cNvPr id="10" name="Shape 167"/>
          <p:cNvSpPr/>
          <p:nvPr/>
        </p:nvSpPr>
        <p:spPr>
          <a:xfrm>
            <a:off x="616227" y="4592864"/>
            <a:ext cx="11294224" cy="3756006"/>
          </a:xfrm>
          <a:prstGeom prst="roundRect">
            <a:avLst>
              <a:gd name="adj" fmla="val 9327"/>
            </a:avLst>
          </a:prstGeom>
          <a:gradFill>
            <a:gsLst>
              <a:gs pos="0">
                <a:srgbClr val="FBFBFB">
                  <a:alpha val="65069"/>
                </a:srgbClr>
              </a:gs>
              <a:gs pos="100000">
                <a:srgbClr val="BEBEBE">
                  <a:alpha val="65069"/>
                </a:srgbClr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l" defTabSz="457200"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1" name="Shape 168"/>
          <p:cNvSpPr/>
          <p:nvPr/>
        </p:nvSpPr>
        <p:spPr>
          <a:xfrm>
            <a:off x="1736430" y="4910916"/>
            <a:ext cx="9175040" cy="2954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3200">
                <a:latin typeface="Times New Roman Bold"/>
                <a:ea typeface="Times New Roman Bold"/>
                <a:cs typeface="Times New Roman Bold"/>
                <a:sym typeface="Times New Roman Bold"/>
              </a:rPr>
              <a:t>Срок обучения: </a:t>
            </a:r>
            <a:r>
              <a:rPr lang="ru-RU"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2-4 недели</a:t>
            </a:r>
            <a:endParaRPr sz="3200" b="1" i="1"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algn="l" defTabSz="457200">
              <a:defRPr sz="1800"/>
            </a:pPr>
            <a:r>
              <a:rPr sz="3200">
                <a:latin typeface="Times New Roman Bold"/>
                <a:ea typeface="Times New Roman Bold"/>
                <a:cs typeface="Times New Roman Bold"/>
                <a:sym typeface="Times New Roman Bold"/>
              </a:rPr>
              <a:t>Оплата за обучения: </a:t>
            </a:r>
            <a:r>
              <a:rPr lang="ru-RU"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в вузе-партнере</a:t>
            </a:r>
            <a:endParaRPr sz="3200" b="1" i="1"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algn="l" defTabSz="457200">
              <a:defRPr sz="1800"/>
            </a:pPr>
            <a:r>
              <a:rPr sz="3200">
                <a:latin typeface="Times New Roman Bold"/>
                <a:ea typeface="Times New Roman Bold"/>
                <a:cs typeface="Times New Roman Bold"/>
                <a:sym typeface="Times New Roman Bold"/>
              </a:rPr>
              <a:t>Прочие расходы (авиабилеты, Виза, страховка): </a:t>
            </a:r>
            <a:r>
              <a:rPr sz="3200" b="1" i="1">
                <a:latin typeface="Times New Roman Bold"/>
                <a:ea typeface="Times New Roman Bold"/>
                <a:cs typeface="Times New Roman Bold"/>
                <a:sym typeface="Times New Roman Bold"/>
              </a:rPr>
              <a:t>оплачивается студентом</a:t>
            </a:r>
          </a:p>
          <a:p>
            <a:pPr lvl="0" algn="l" defTabSz="457200">
              <a:defRPr sz="1800"/>
            </a:pPr>
            <a:r>
              <a:rPr sz="3200">
                <a:latin typeface="Times New Roman Bold"/>
                <a:ea typeface="Times New Roman Bold"/>
                <a:cs typeface="Times New Roman Bold"/>
                <a:sym typeface="Times New Roman Bold"/>
              </a:rPr>
              <a:t>Документы об о</a:t>
            </a:r>
            <a:r>
              <a:rPr lang="ru-RU"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кон</a:t>
            </a:r>
            <a:r>
              <a:rPr sz="3200">
                <a:latin typeface="Times New Roman Bold"/>
                <a:ea typeface="Times New Roman Bold"/>
                <a:cs typeface="Times New Roman Bold"/>
                <a:sym typeface="Times New Roman Bold"/>
              </a:rPr>
              <a:t>нчании: </a:t>
            </a:r>
            <a:r>
              <a:rPr sz="3200" b="1" i="1">
                <a:latin typeface="Times New Roman Bold"/>
                <a:ea typeface="Times New Roman Bold"/>
                <a:cs typeface="Times New Roman Bold"/>
                <a:sym typeface="Times New Roman Bold"/>
              </a:rPr>
              <a:t>сертификат об </a:t>
            </a:r>
            <a:r>
              <a:rPr lang="ru-RU"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прохождении стажировки</a:t>
            </a:r>
            <a:endParaRPr sz="3200" b="1" i="1"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ÓÁÊÔFESTU .jpg"/>
          <p:cNvPicPr/>
          <p:nvPr/>
        </p:nvPicPr>
        <p:blipFill>
          <a:blip r:embed="rId3" cstate="print">
            <a:extLst/>
          </a:blip>
          <a:srcRect b="24448"/>
          <a:stretch>
            <a:fillRect/>
          </a:stretch>
        </p:blipFill>
        <p:spPr>
          <a:xfrm>
            <a:off x="0" y="-2060"/>
            <a:ext cx="13004801" cy="1455756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Shape 189"/>
          <p:cNvSpPr/>
          <p:nvPr/>
        </p:nvSpPr>
        <p:spPr>
          <a:xfrm>
            <a:off x="-166912" y="3182882"/>
            <a:ext cx="1424519" cy="685725"/>
          </a:xfrm>
          <a:prstGeom prst="rightArrow">
            <a:avLst>
              <a:gd name="adj1" fmla="val 54345"/>
              <a:gd name="adj2" fmla="val 65688"/>
            </a:avLst>
          </a:prstGeom>
          <a:gradFill>
            <a:gsLst>
              <a:gs pos="0">
                <a:srgbClr val="007100"/>
              </a:gs>
              <a:gs pos="100000">
                <a:srgbClr val="FFFB00"/>
              </a:gs>
            </a:gsLst>
            <a:lin ang="162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0" name="Shape 190"/>
          <p:cNvSpPr/>
          <p:nvPr/>
        </p:nvSpPr>
        <p:spPr>
          <a:xfrm>
            <a:off x="1682470" y="3044839"/>
            <a:ext cx="9352077" cy="961811"/>
          </a:xfrm>
          <a:prstGeom prst="roundRect">
            <a:avLst>
              <a:gd name="adj" fmla="val 9327"/>
            </a:avLst>
          </a:prstGeom>
          <a:gradFill>
            <a:gsLst>
              <a:gs pos="0">
                <a:srgbClr val="FBFBFB">
                  <a:alpha val="65069"/>
                </a:srgbClr>
              </a:gs>
              <a:gs pos="100000">
                <a:srgbClr val="BEBEBE">
                  <a:alpha val="65069"/>
                </a:srgbClr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l" defTabSz="457200"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91" name="Shape 191"/>
          <p:cNvSpPr/>
          <p:nvPr/>
        </p:nvSpPr>
        <p:spPr>
          <a:xfrm>
            <a:off x="1767468" y="3281185"/>
            <a:ext cx="9175040" cy="48911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sz="3500"/>
              <a:t>Летние и зимние языковые школы</a:t>
            </a:r>
          </a:p>
        </p:txBody>
      </p:sp>
      <p:grpSp>
        <p:nvGrpSpPr>
          <p:cNvPr id="194" name="Group 194"/>
          <p:cNvGrpSpPr/>
          <p:nvPr/>
        </p:nvGrpSpPr>
        <p:grpSpPr>
          <a:xfrm>
            <a:off x="1116906" y="1523999"/>
            <a:ext cx="10793543" cy="1253068"/>
            <a:chOff x="2149873" y="0"/>
            <a:chExt cx="10793542" cy="1253067"/>
          </a:xfrm>
        </p:grpSpPr>
        <p:sp>
          <p:nvSpPr>
            <p:cNvPr id="192" name="Shape 192"/>
            <p:cNvSpPr/>
            <p:nvPr/>
          </p:nvSpPr>
          <p:spPr>
            <a:xfrm>
              <a:off x="2201333" y="0"/>
              <a:ext cx="10690624" cy="1253068"/>
            </a:xfrm>
            <a:prstGeom prst="roundRect">
              <a:avLst>
                <a:gd name="adj" fmla="val 15203"/>
              </a:avLst>
            </a:prstGeom>
            <a:blipFill rotWithShape="1">
              <a:blip r:embed="rId4" cstate="print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endParaRPr/>
            </a:p>
          </p:txBody>
        </p:sp>
        <p:sp>
          <p:nvSpPr>
            <p:cNvPr id="193" name="Shape 193"/>
            <p:cNvSpPr/>
            <p:nvPr/>
          </p:nvSpPr>
          <p:spPr>
            <a:xfrm>
              <a:off x="2149873" y="93133"/>
              <a:ext cx="10793544" cy="1066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3500" b="1">
                  <a:solidFill>
                    <a:srgbClr val="FFFFFF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500" b="1">
                  <a:solidFill>
                    <a:srgbClr val="FFFFFF"/>
                  </a:solidFill>
                </a:rPr>
                <a:t>Виды программ международной академической мобильности</a:t>
              </a:r>
            </a:p>
          </p:txBody>
        </p:sp>
      </p:grpSp>
      <p:sp>
        <p:nvSpPr>
          <p:cNvPr id="9" name="Shape 167"/>
          <p:cNvSpPr/>
          <p:nvPr/>
        </p:nvSpPr>
        <p:spPr>
          <a:xfrm>
            <a:off x="616227" y="4592864"/>
            <a:ext cx="11294224" cy="3636736"/>
          </a:xfrm>
          <a:prstGeom prst="roundRect">
            <a:avLst>
              <a:gd name="adj" fmla="val 9327"/>
            </a:avLst>
          </a:prstGeom>
          <a:gradFill>
            <a:gsLst>
              <a:gs pos="0">
                <a:srgbClr val="FBFBFB">
                  <a:alpha val="65069"/>
                </a:srgbClr>
              </a:gs>
              <a:gs pos="100000">
                <a:srgbClr val="BEBEBE">
                  <a:alpha val="65069"/>
                </a:srgbClr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l" defTabSz="457200"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0" name="Shape 168"/>
          <p:cNvSpPr/>
          <p:nvPr/>
        </p:nvSpPr>
        <p:spPr>
          <a:xfrm>
            <a:off x="1736429" y="4910916"/>
            <a:ext cx="9483505" cy="2954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Срок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обучения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: </a:t>
            </a:r>
            <a:r>
              <a:rPr lang="ru-RU"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4 недели</a:t>
            </a:r>
            <a:endParaRPr sz="3200" b="1" i="1" dirty="0"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algn="l" defTabSz="457200">
              <a:defRPr sz="1800"/>
            </a:pP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Оплата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за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обучения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: </a:t>
            </a:r>
            <a:r>
              <a:rPr sz="3200" b="1" i="1" dirty="0" err="1" smtClean="0">
                <a:latin typeface="Times New Roman Bold"/>
                <a:ea typeface="Times New Roman Bold"/>
                <a:cs typeface="Times New Roman Bold"/>
                <a:sym typeface="Times New Roman Bold"/>
              </a:rPr>
              <a:t>только</a:t>
            </a:r>
            <a:r>
              <a:rPr lang="ru-RU" sz="3200" b="1" i="1" dirty="0" smtClean="0">
                <a:latin typeface="Times New Roman Bold"/>
                <a:ea typeface="Times New Roman Bold"/>
                <a:cs typeface="Times New Roman Bold"/>
                <a:sym typeface="Times New Roman Bold"/>
              </a:rPr>
              <a:t> в</a:t>
            </a:r>
            <a:r>
              <a:rPr sz="3200" b="1" i="1" dirty="0" smtClean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ru-RU" sz="3200" b="1" i="1" dirty="0" smtClean="0">
                <a:latin typeface="Times New Roman Bold"/>
                <a:ea typeface="Times New Roman Bold"/>
                <a:cs typeface="Times New Roman Bold"/>
                <a:sym typeface="Times New Roman Bold"/>
              </a:rPr>
              <a:t>Вузе-партнере</a:t>
            </a:r>
            <a:endParaRPr sz="3200" b="1" i="1" dirty="0"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algn="l" defTabSz="457200">
              <a:defRPr sz="1800"/>
            </a:pP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Прочие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расходы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(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авиабилеты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Виза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страховка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): </a:t>
            </a:r>
            <a:r>
              <a:rPr sz="3200" b="1" i="1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оплачивается</a:t>
            </a:r>
            <a:r>
              <a:rPr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b="1" i="1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студентом</a:t>
            </a:r>
            <a:endParaRPr sz="3200" b="1" i="1" dirty="0"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algn="l" defTabSz="457200">
              <a:defRPr sz="1800"/>
            </a:pP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Документы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об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окончании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: </a:t>
            </a:r>
            <a:r>
              <a:rPr sz="3200" b="1" i="1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сертификат</a:t>
            </a:r>
            <a:r>
              <a:rPr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b="1" i="1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об</a:t>
            </a:r>
            <a:r>
              <a:rPr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b="1" i="1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обучении</a:t>
            </a:r>
            <a:endParaRPr sz="3200" b="1" i="1" dirty="0"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ÓÁÊÔFESTU .jpg"/>
          <p:cNvPicPr/>
          <p:nvPr/>
        </p:nvPicPr>
        <p:blipFill>
          <a:blip r:embed="rId3" cstate="print">
            <a:extLst/>
          </a:blip>
          <a:srcRect b="24448"/>
          <a:stretch>
            <a:fillRect/>
          </a:stretch>
        </p:blipFill>
        <p:spPr>
          <a:xfrm>
            <a:off x="0" y="-2060"/>
            <a:ext cx="13004801" cy="1455756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Shape 197"/>
          <p:cNvSpPr/>
          <p:nvPr/>
        </p:nvSpPr>
        <p:spPr>
          <a:xfrm>
            <a:off x="-118260" y="3187728"/>
            <a:ext cx="1424519" cy="685725"/>
          </a:xfrm>
          <a:prstGeom prst="rightArrow">
            <a:avLst>
              <a:gd name="adj1" fmla="val 54345"/>
              <a:gd name="adj2" fmla="val 65688"/>
            </a:avLst>
          </a:prstGeom>
          <a:gradFill>
            <a:gsLst>
              <a:gs pos="0">
                <a:srgbClr val="007100"/>
              </a:gs>
              <a:gs pos="100000">
                <a:srgbClr val="FFFB00"/>
              </a:gs>
            </a:gsLst>
            <a:lin ang="162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8" name="Shape 198"/>
          <p:cNvSpPr/>
          <p:nvPr/>
        </p:nvSpPr>
        <p:spPr>
          <a:xfrm>
            <a:off x="1816119" y="3049685"/>
            <a:ext cx="9323172" cy="961811"/>
          </a:xfrm>
          <a:prstGeom prst="roundRect">
            <a:avLst>
              <a:gd name="adj" fmla="val 9327"/>
            </a:avLst>
          </a:prstGeom>
          <a:gradFill>
            <a:gsLst>
              <a:gs pos="0">
                <a:srgbClr val="FBFBFB">
                  <a:alpha val="65069"/>
                </a:srgbClr>
              </a:gs>
              <a:gs pos="100000">
                <a:srgbClr val="BEBEBE">
                  <a:alpha val="65069"/>
                </a:srgbClr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l" defTabSz="457200"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99" name="Shape 199"/>
          <p:cNvSpPr/>
          <p:nvPr/>
        </p:nvSpPr>
        <p:spPr>
          <a:xfrm>
            <a:off x="1816119" y="3286031"/>
            <a:ext cx="9175040" cy="4891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 algn="l" defTabSz="457200">
              <a:defRPr sz="3500">
                <a:latin typeface="Times New Roman Bold"/>
                <a:ea typeface="Times New Roman Bold"/>
                <a:cs typeface="Times New Roman Bold"/>
                <a:sym typeface="Times New Roman Bold"/>
              </a:defRPr>
            </a:lvl1pPr>
          </a:lstStyle>
          <a:p>
            <a:pPr lvl="0">
              <a:defRPr sz="1800"/>
            </a:pPr>
            <a:r>
              <a:rPr sz="3500"/>
              <a:t> Летние и зимние профессиональные школы</a:t>
            </a:r>
          </a:p>
        </p:txBody>
      </p:sp>
      <p:grpSp>
        <p:nvGrpSpPr>
          <p:cNvPr id="202" name="Group 202"/>
          <p:cNvGrpSpPr/>
          <p:nvPr/>
        </p:nvGrpSpPr>
        <p:grpSpPr>
          <a:xfrm>
            <a:off x="1116906" y="1523999"/>
            <a:ext cx="10793543" cy="1253068"/>
            <a:chOff x="2149873" y="0"/>
            <a:chExt cx="10793542" cy="1253067"/>
          </a:xfrm>
        </p:grpSpPr>
        <p:sp>
          <p:nvSpPr>
            <p:cNvPr id="200" name="Shape 200"/>
            <p:cNvSpPr/>
            <p:nvPr/>
          </p:nvSpPr>
          <p:spPr>
            <a:xfrm>
              <a:off x="2201333" y="0"/>
              <a:ext cx="10690624" cy="1253068"/>
            </a:xfrm>
            <a:prstGeom prst="roundRect">
              <a:avLst>
                <a:gd name="adj" fmla="val 15203"/>
              </a:avLst>
            </a:prstGeom>
            <a:blipFill rotWithShape="1">
              <a:blip r:embed="rId4" cstate="print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endParaRPr/>
            </a:p>
          </p:txBody>
        </p:sp>
        <p:sp>
          <p:nvSpPr>
            <p:cNvPr id="201" name="Shape 201"/>
            <p:cNvSpPr/>
            <p:nvPr/>
          </p:nvSpPr>
          <p:spPr>
            <a:xfrm>
              <a:off x="2149873" y="93133"/>
              <a:ext cx="10793544" cy="1066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3500" b="1">
                  <a:solidFill>
                    <a:srgbClr val="FFFFFF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500" b="1">
                  <a:solidFill>
                    <a:srgbClr val="FFFFFF"/>
                  </a:solidFill>
                </a:rPr>
                <a:t>Виды программ международной академической мобильности</a:t>
              </a:r>
            </a:p>
          </p:txBody>
        </p:sp>
      </p:grpSp>
      <p:sp>
        <p:nvSpPr>
          <p:cNvPr id="12" name="Shape 167"/>
          <p:cNvSpPr/>
          <p:nvPr/>
        </p:nvSpPr>
        <p:spPr>
          <a:xfrm>
            <a:off x="616227" y="4592864"/>
            <a:ext cx="11294224" cy="3636736"/>
          </a:xfrm>
          <a:prstGeom prst="roundRect">
            <a:avLst>
              <a:gd name="adj" fmla="val 9327"/>
            </a:avLst>
          </a:prstGeom>
          <a:gradFill>
            <a:gsLst>
              <a:gs pos="0">
                <a:srgbClr val="FBFBFB">
                  <a:alpha val="65069"/>
                </a:srgbClr>
              </a:gs>
              <a:gs pos="100000">
                <a:srgbClr val="BEBEBE">
                  <a:alpha val="65069"/>
                </a:srgbClr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</p:spPr>
        <p:txBody>
          <a:bodyPr lIns="0" tIns="0" rIns="0" bIns="0" anchor="ctr"/>
          <a:lstStyle/>
          <a:p>
            <a:pPr lvl="0" algn="l" defTabSz="457200">
              <a:defRPr sz="3500"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  <p:sp>
        <p:nvSpPr>
          <p:cNvPr id="13" name="Shape 168"/>
          <p:cNvSpPr/>
          <p:nvPr/>
        </p:nvSpPr>
        <p:spPr>
          <a:xfrm>
            <a:off x="1736429" y="4910916"/>
            <a:ext cx="9402861" cy="29546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/>
          <a:p>
            <a:pPr lvl="0" algn="l" defTabSz="457200">
              <a:defRPr sz="1800"/>
            </a:pP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Срок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обучения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: </a:t>
            </a:r>
            <a:r>
              <a:rPr lang="ru-RU"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4 недели</a:t>
            </a:r>
            <a:endParaRPr sz="3200" b="1" i="1" dirty="0"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algn="l" defTabSz="457200">
              <a:defRPr sz="1800"/>
            </a:pP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Оплата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за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обучения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: </a:t>
            </a:r>
            <a:r>
              <a:rPr sz="3200" b="1" i="1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только</a:t>
            </a:r>
            <a:r>
              <a:rPr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lang="ru-RU" sz="3200" b="1" i="1" dirty="0" smtClean="0">
                <a:latin typeface="Times New Roman Bold"/>
                <a:ea typeface="Times New Roman Bold"/>
                <a:cs typeface="Times New Roman Bold"/>
                <a:sym typeface="Times New Roman Bold"/>
              </a:rPr>
              <a:t>в Вузе-партнере</a:t>
            </a:r>
            <a:endParaRPr sz="3200" b="1" i="1" dirty="0"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algn="l" defTabSz="457200">
              <a:defRPr sz="1800"/>
            </a:pP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Прочие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расходы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(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авиабилеты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Виза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, 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страховка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): </a:t>
            </a:r>
            <a:r>
              <a:rPr sz="3200" b="1" i="1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оплачивается</a:t>
            </a:r>
            <a:r>
              <a:rPr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b="1" i="1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студентом</a:t>
            </a:r>
            <a:endParaRPr sz="3200" b="1" i="1" dirty="0">
              <a:latin typeface="Times New Roman Bold"/>
              <a:ea typeface="Times New Roman Bold"/>
              <a:cs typeface="Times New Roman Bold"/>
              <a:sym typeface="Times New Roman Bold"/>
            </a:endParaRPr>
          </a:p>
          <a:p>
            <a:pPr lvl="0" algn="l" defTabSz="457200">
              <a:defRPr sz="1800"/>
            </a:pP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Документы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об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окончании</a:t>
            </a:r>
            <a:r>
              <a:rPr sz="3200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: </a:t>
            </a:r>
            <a:r>
              <a:rPr sz="3200" b="1" i="1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сертификат</a:t>
            </a:r>
            <a:r>
              <a:rPr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b="1" i="1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об</a:t>
            </a:r>
            <a:r>
              <a:rPr sz="3200" b="1" i="1" dirty="0">
                <a:latin typeface="Times New Roman Bold"/>
                <a:ea typeface="Times New Roman Bold"/>
                <a:cs typeface="Times New Roman Bold"/>
                <a:sym typeface="Times New Roman Bold"/>
              </a:rPr>
              <a:t> </a:t>
            </a:r>
            <a:r>
              <a:rPr sz="3200" b="1" i="1" dirty="0" err="1">
                <a:latin typeface="Times New Roman Bold"/>
                <a:ea typeface="Times New Roman Bold"/>
                <a:cs typeface="Times New Roman Bold"/>
                <a:sym typeface="Times New Roman Bold"/>
              </a:rPr>
              <a:t>обучении</a:t>
            </a:r>
            <a:endParaRPr sz="3200" b="1" i="1" dirty="0">
              <a:latin typeface="Times New Roman Bold"/>
              <a:ea typeface="Times New Roman Bold"/>
              <a:cs typeface="Times New Roman Bold"/>
              <a:sym typeface="Times New Roman Bold"/>
            </a:endParaRP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ÓÁÊÔFESTU .jpg"/>
          <p:cNvPicPr/>
          <p:nvPr/>
        </p:nvPicPr>
        <p:blipFill>
          <a:blip r:embed="rId3" cstate="print">
            <a:extLst/>
          </a:blip>
          <a:srcRect b="24448"/>
          <a:stretch>
            <a:fillRect/>
          </a:stretch>
        </p:blipFill>
        <p:spPr>
          <a:xfrm>
            <a:off x="0" y="-2060"/>
            <a:ext cx="13004801" cy="14557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7" name="Group 207"/>
          <p:cNvGrpSpPr/>
          <p:nvPr/>
        </p:nvGrpSpPr>
        <p:grpSpPr>
          <a:xfrm>
            <a:off x="1125719" y="1684865"/>
            <a:ext cx="10793544" cy="1270002"/>
            <a:chOff x="2138595" y="0"/>
            <a:chExt cx="10793542" cy="1270000"/>
          </a:xfrm>
        </p:grpSpPr>
        <p:sp>
          <p:nvSpPr>
            <p:cNvPr id="205" name="Shape 205"/>
            <p:cNvSpPr/>
            <p:nvPr/>
          </p:nvSpPr>
          <p:spPr>
            <a:xfrm>
              <a:off x="2201333" y="0"/>
              <a:ext cx="10690624" cy="1270001"/>
            </a:xfrm>
            <a:prstGeom prst="roundRect">
              <a:avLst>
                <a:gd name="adj" fmla="val 15000"/>
              </a:avLst>
            </a:prstGeom>
            <a:blipFill rotWithShape="1">
              <a:blip r:embed="rId4" cstate="print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endParaRPr/>
            </a:p>
          </p:txBody>
        </p:sp>
        <p:sp>
          <p:nvSpPr>
            <p:cNvPr id="206" name="Shape 206"/>
            <p:cNvSpPr/>
            <p:nvPr/>
          </p:nvSpPr>
          <p:spPr>
            <a:xfrm>
              <a:off x="2138595" y="355600"/>
              <a:ext cx="10793544" cy="5588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3700" b="1">
                  <a:solidFill>
                    <a:srgbClr val="FFFFFF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700" b="1">
                  <a:solidFill>
                    <a:srgbClr val="FFFFFF"/>
                  </a:solidFill>
                </a:rPr>
                <a:t>Университеты партнеры</a:t>
              </a:r>
            </a:p>
          </p:txBody>
        </p:sp>
      </p:grpSp>
      <p:graphicFrame>
        <p:nvGraphicFramePr>
          <p:cNvPr id="208" name="Chart 208"/>
          <p:cNvGraphicFramePr/>
          <p:nvPr>
            <p:extLst>
              <p:ext uri="{D42A27DB-BD31-4B8C-83A1-F6EECF244321}">
                <p14:modId xmlns:p14="http://schemas.microsoft.com/office/powerpoint/2010/main" xmlns="" val="2803261567"/>
              </p:ext>
            </p:extLst>
          </p:nvPr>
        </p:nvGraphicFramePr>
        <p:xfrm>
          <a:off x="1125719" y="2954868"/>
          <a:ext cx="13436948" cy="6580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209" name="12-filtered.jpeg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8324606" y="3826933"/>
            <a:ext cx="2851393" cy="1864469"/>
          </a:xfrm>
          <a:prstGeom prst="rect">
            <a:avLst/>
          </a:prstGeom>
          <a:ln w="12700">
            <a:miter lim="400000"/>
          </a:ln>
          <a:effectLst>
            <a:outerShdw blurRad="254000" dist="146659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11" name="pasted-image.tif"/>
          <p:cNvPicPr/>
          <p:nvPr/>
        </p:nvPicPr>
        <p:blipFill>
          <a:blip r:embed="rId7" cstate="print">
            <a:extLst/>
          </a:blip>
          <a:stretch>
            <a:fillRect/>
          </a:stretch>
        </p:blipFill>
        <p:spPr>
          <a:xfrm>
            <a:off x="3582780" y="3224442"/>
            <a:ext cx="1768152" cy="1231598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212" name="pasted-image.tif"/>
          <p:cNvPicPr/>
          <p:nvPr/>
        </p:nvPicPr>
        <p:blipFill>
          <a:blip r:embed="rId8" cstate="print">
            <a:extLst/>
          </a:blip>
          <a:stretch>
            <a:fillRect/>
          </a:stretch>
        </p:blipFill>
        <p:spPr>
          <a:xfrm>
            <a:off x="3074293" y="7054383"/>
            <a:ext cx="2276639" cy="1276817"/>
          </a:xfrm>
          <a:prstGeom prst="rect">
            <a:avLst/>
          </a:prstGeom>
          <a:ln w="12700">
            <a:miter lim="400000"/>
          </a:ln>
          <a:effectLst>
            <a:outerShdw blurRad="254000" dist="127000" dir="5400000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ÓÁÊÔFESTU .jpg"/>
          <p:cNvPicPr/>
          <p:nvPr/>
        </p:nvPicPr>
        <p:blipFill>
          <a:blip r:embed="rId3" cstate="print">
            <a:extLst/>
          </a:blip>
          <a:srcRect b="24448"/>
          <a:stretch>
            <a:fillRect/>
          </a:stretch>
        </p:blipFill>
        <p:spPr>
          <a:xfrm>
            <a:off x="0" y="-2060"/>
            <a:ext cx="13004801" cy="145575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17" name="Group 217"/>
          <p:cNvGrpSpPr/>
          <p:nvPr/>
        </p:nvGrpSpPr>
        <p:grpSpPr>
          <a:xfrm>
            <a:off x="1116906" y="1523999"/>
            <a:ext cx="10793543" cy="800697"/>
            <a:chOff x="2149873" y="0"/>
            <a:chExt cx="10793542" cy="800696"/>
          </a:xfrm>
        </p:grpSpPr>
        <p:sp>
          <p:nvSpPr>
            <p:cNvPr id="215" name="Shape 215"/>
            <p:cNvSpPr/>
            <p:nvPr/>
          </p:nvSpPr>
          <p:spPr>
            <a:xfrm>
              <a:off x="2201333" y="0"/>
              <a:ext cx="10690624" cy="800697"/>
            </a:xfrm>
            <a:prstGeom prst="roundRect">
              <a:avLst>
                <a:gd name="adj" fmla="val 23792"/>
              </a:avLst>
            </a:prstGeom>
            <a:blipFill rotWithShape="1">
              <a:blip r:embed="rId4" cstate="print"/>
              <a:srcRect/>
              <a:tile tx="0" ty="0" sx="100000" sy="100000" flip="none" algn="tl"/>
            </a:blipFill>
            <a:ln w="12700" cap="flat">
              <a:noFill/>
              <a:miter lim="400000"/>
            </a:ln>
            <a:effectLst>
              <a:outerShdw blurRad="38100" dist="25400" dir="5400000" rotWithShape="0">
                <a:srgbClr val="000000">
                  <a:alpha val="0"/>
                </a:srgbClr>
              </a:outerShdw>
            </a:effectLst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/>
              </a:pPr>
              <a:endParaRPr/>
            </a:p>
          </p:txBody>
        </p:sp>
        <p:sp>
          <p:nvSpPr>
            <p:cNvPr id="216" name="Shape 216"/>
            <p:cNvSpPr/>
            <p:nvPr/>
          </p:nvSpPr>
          <p:spPr>
            <a:xfrm>
              <a:off x="2149873" y="114300"/>
              <a:ext cx="10793544" cy="53340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 numCol="1" anchor="ctr">
              <a:spAutoFit/>
            </a:bodyPr>
            <a:lstStyle>
              <a:lvl1pPr>
                <a:defRPr sz="3500" b="1">
                  <a:solidFill>
                    <a:srgbClr val="FFFFFF"/>
                  </a:solidFill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3500" b="1">
                  <a:solidFill>
                    <a:srgbClr val="FFFFFF"/>
                  </a:solidFill>
                </a:rPr>
                <a:t>Вьетнам</a:t>
              </a:r>
            </a:p>
          </p:txBody>
        </p:sp>
      </p:grpSp>
      <p:pic>
        <p:nvPicPr>
          <p:cNvPr id="218" name="pasted-image.tif"/>
          <p:cNvPicPr/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7661526" y="2538907"/>
            <a:ext cx="5011020" cy="7145677"/>
          </a:xfrm>
          <a:prstGeom prst="rect">
            <a:avLst/>
          </a:prstGeom>
          <a:ln w="12700">
            <a:miter lim="400000"/>
          </a:ln>
          <a:effectLst>
            <a:outerShdw blurRad="254000" dist="127000" dir="16200000" rotWithShape="0">
              <a:srgbClr val="000000">
                <a:alpha val="70000"/>
              </a:srgbClr>
            </a:outerShdw>
          </a:effectLst>
        </p:spPr>
      </p:pic>
      <p:sp>
        <p:nvSpPr>
          <p:cNvPr id="219" name="Shape 219"/>
          <p:cNvSpPr/>
          <p:nvPr/>
        </p:nvSpPr>
        <p:spPr>
          <a:xfrm>
            <a:off x="944121" y="4548799"/>
            <a:ext cx="5932273" cy="937385"/>
          </a:xfrm>
          <a:prstGeom prst="roundRect">
            <a:avLst>
              <a:gd name="adj" fmla="val 12779"/>
            </a:avLst>
          </a:prstGeom>
          <a:gradFill>
            <a:gsLst>
              <a:gs pos="0">
                <a:srgbClr val="FBFBFB">
                  <a:alpha val="65069"/>
                </a:srgbClr>
              </a:gs>
              <a:gs pos="100000">
                <a:srgbClr val="BEBEBE">
                  <a:alpha val="65069"/>
                </a:srgbClr>
              </a:gs>
            </a:gsLst>
            <a:lin ang="5400000"/>
          </a:gradFill>
          <a:ln w="12700">
            <a:miter lim="400000"/>
          </a:ln>
          <a:effectLst>
            <a:outerShdw blurRad="38100" dist="25400" dir="5400000" rotWithShape="0">
              <a:srgbClr val="000000">
                <a:alpha val="0"/>
              </a:srgbClr>
            </a:outerShdw>
          </a:effectLst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defTabSz="457200">
              <a:defRPr sz="3300" b="1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lvl="0">
              <a:defRPr sz="1800" b="0" i="0"/>
            </a:pPr>
            <a:r>
              <a:rPr sz="3300" b="1" i="1"/>
              <a:t>            Foreign Trade University</a:t>
            </a:r>
          </a:p>
        </p:txBody>
      </p:sp>
      <p:pic>
        <p:nvPicPr>
          <p:cNvPr id="220" name="pasted-image.tif"/>
          <p:cNvPicPr/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357340" y="4036070"/>
            <a:ext cx="1910031" cy="196284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Avenir Roman"/>
        <a:ea typeface="Avenir Roman"/>
        <a:cs typeface="Avenir Roman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300</Words>
  <Application>Microsoft Office PowerPoint</Application>
  <PresentationFormat>Произвольный</PresentationFormat>
  <Paragraphs>61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Default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ИМС</dc:creator>
  <cp:lastModifiedBy>user</cp:lastModifiedBy>
  <cp:revision>15</cp:revision>
  <dcterms:modified xsi:type="dcterms:W3CDTF">2017-07-12T07:41:20Z</dcterms:modified>
</cp:coreProperties>
</file>