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19"/>
  </p:notesMasterIdLst>
  <p:sldIdLst>
    <p:sldId id="256" r:id="rId3"/>
    <p:sldId id="258" r:id="rId4"/>
    <p:sldId id="267" r:id="rId5"/>
    <p:sldId id="265" r:id="rId6"/>
    <p:sldId id="259" r:id="rId7"/>
    <p:sldId id="264" r:id="rId8"/>
    <p:sldId id="257" r:id="rId9"/>
    <p:sldId id="268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CC"/>
    <a:srgbClr val="18C6D8"/>
    <a:srgbClr val="8A66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7" autoAdjust="0"/>
    <p:restoredTop sz="96125" autoAdjust="0"/>
  </p:normalViewPr>
  <p:slideViewPr>
    <p:cSldViewPr showGuides="1">
      <p:cViewPr varScale="1">
        <p:scale>
          <a:sx n="87" d="100"/>
          <a:sy n="87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0A01-C818-4501-A4A1-72FB312984E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6D10-78BC-4D36-8565-3E1E155E5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5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cyclical shapes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(Difficult)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first shape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4.25”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4.25”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 pie.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pie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oval and the pie.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pie shape. Drag the yellow diamond adjustment handles to create a half-circle shape, with the rounded edge facing the top of the slide.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the second oval to the center of the first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pie and the second oval.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pie, and then select the second oval.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new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new oval.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new oval and the freeform shape.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new oval and the freeform shape.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second and third curved freeform shapes,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freeform shape and the oval.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duplicate group of shapes.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both groups of shapes.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duplicate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first freeform shape, and then the duplicate freeform shape.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freeform shape and an oval.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is a total of three groups.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another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all three groups of shapes.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for each of the groups.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an oval and then press DELETE to delete the oval. Repeat the process for each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top, left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Accent 3, Darker 25%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Accent 3, Darker 25%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bottom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three stops appear in the slider.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 with 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right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 with 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all three freeform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Relaxed Moderately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1, Lighter 35%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(third row).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final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6D10-78BC-4D36-8565-3E1E155E54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72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6D10-78BC-4D36-8565-3E1E155E54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cyclical shapes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(Difficult)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first shape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4.25”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4.25”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 pie.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pie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oval and the pie.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pie shape. Drag the yellow diamond adjustment handles to create a half-circle shape, with the rounded edge facing the top of the slide.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row)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the second oval to the center of the first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pie and the second oval.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pie, and then select the second oval.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an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new oval.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new oval.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new oval and the freeform shape.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new oval and the freeform shape.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second and third curved freeform shapes,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freeform shape and the oval.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duplicate group of shapes.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both groups of shapes.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duplicate group of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select the first freeform shape, and then the duplicate freeform shape.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the freeform shape and an oval.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is a total of three groups.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another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all three groups of shapes.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Middle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 group.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for each of the groups.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an oval and then press DELETE to delete the oval. Repeat the process for each oval.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top, left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Accent 3, Darker 25%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Accent 3, Darker 25%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bottom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three stops appear in the slider.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 with 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right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 with 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select all three freeform shapes.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group. 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Relaxed Moderately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1, Lighter 35%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(third row).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final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6D10-78BC-4D36-8565-3E1E155E54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72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3012-00EE-4778-9832-BABF6C1F1812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55A1-19F3-41E8-AAA7-1A90409AF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jpeg"/><Relationship Id="rId3" Type="http://schemas.openxmlformats.org/officeDocument/2006/relationships/hyperlink" Target="http://psipunk.com/zefiro-380-train-offers-china-a-high-speed-green-future/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ru/url?sa=i&amp;rct=j&amp;q=%D0%BE%D0%BF%D1%82%D0%B8%D0%BC%D0%B8%D0%B7%D0%B0%D1%86%D0%B8%D1%8F+%D1%80%D0%B5%D0%BC%D0%BE%D0%BD%D1%82%D0%B0&amp;source=images&amp;cd=&amp;cad=rja&amp;docid=SvxfesogHQXDoM&amp;tbnid=uReB8r7YbmnpVM:&amp;ved=0CAUQjRw&amp;url=http://www.promotion.su/link/143774&amp;ei=4bY2UfSwHMiO4gS85oCoAw&amp;bvm=bv.43287494,d.bGE&amp;psig=AFQjCNEFZzVhEz15p7CORHM4lCkDL9gOJw&amp;ust=1362626407309911" TargetMode="Externa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://www.google.ru/url?sa=i&amp;rct=j&amp;q=itcnthyb&amp;source=images&amp;cd=&amp;cad=rja&amp;docid=yEFBofu8etUJiM&amp;tbnid=PS0Djvf5r-xntM:&amp;ved=0CAUQjRw&amp;url=http://nuclear-wallpapers.ru.com/gdefon/wall/full/436699&amp;ei=mWc2UeqROaaM4ASdv4HAAw&amp;bvm=bv.43287494,d.bGE&amp;psig=AFQjCNG-sSkDF7MC23abPX8aJq-Ddl53LQ&amp;ust=1362606319779021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19" Type="http://schemas.openxmlformats.org/officeDocument/2006/relationships/hyperlink" Target="http://www.google.ru/url?sa=i&amp;rct=j&amp;q=%D0%BA%D0%BE%D0%BB%D0%B5%D1%81%D0%BE+%D1%8D%D0%BB%D0%B5%D0%BA%D1%82%D1%80%D0%BE%D0%B2%D0%BE%D0%B7%D0%B0&amp;source=images&amp;cd=&amp;cad=rja&amp;docid=VjPPix9ENSiy1M&amp;tbnid=Bk4uCoPM36V1LM:&amp;ved=0CAUQjRw&amp;url=http://www.avsim.su/forum/topic/96278-voprosik-k-zheleznodorozhnikam/page-36&amp;ei=IMo2UaiYBYWF4AThx4GQDA&amp;bvm=bv.43287494,d.ZWU&amp;psig=AFQjCNGL3M1WrGwYCwZjUV0zDP5hrqSFAg&amp;ust=1362631503408402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.png"/><Relationship Id="rId5" Type="http://schemas.openxmlformats.org/officeDocument/2006/relationships/image" Target="../media/image43.png"/><Relationship Id="rId10" Type="http://schemas.openxmlformats.org/officeDocument/2006/relationships/image" Target="../media/image5.jpe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6.png"/><Relationship Id="rId2" Type="http://schemas.openxmlformats.org/officeDocument/2006/relationships/hyperlink" Target="http://www.google.ru/url?sa=i&amp;rct=j&amp;q=%D0%BA%D0%BE%D0%BB%D0%B5%D1%81%D0%BD%D0%B0%D1%8F+%D0%BF%D0%B0%D1%80%D0%B0&amp;source=images&amp;cd=&amp;cad=rja&amp;docid=y9ETPNe3uWK3OM&amp;tbnid=CSOHje7aosLDtM:&amp;ved=0CAUQjRw&amp;url=http://ars-trans.com/publ/zapchasti_k_tekhnike/kolesnye_pary_sonk_nonk/4-1-0-23&amp;ei=Lp5GUdDNLbD34QSQxoCYCg&amp;bvm=bv.43828540,d.bGE&amp;psig=AFQjCNGG3KJRQq6PVONWdCpyt7VUCGSLqA&amp;ust=13636688738271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6.png"/><Relationship Id="rId10" Type="http://schemas.openxmlformats.org/officeDocument/2006/relationships/image" Target="../media/image52.jpeg"/><Relationship Id="rId4" Type="http://schemas.openxmlformats.org/officeDocument/2006/relationships/image" Target="../media/image5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12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7.pn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56.pn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hyperlink" Target="http://www.google.ru/url?sa=i&amp;rct=j&amp;q=%D0%B6%D0%B5%D0%BB%D0%B5%D0%B7%D0%BD%D0%BE%D0%B4%D0%BE%D1%80%D0%BE%D0%B6%D0%BD%D0%B0%D1%8F+%D0%B0%D0%B2%D1%82%D0%BE%D0%BC%D0%B0%D1%82%D0%B8%D0%BA%D0%B0+&amp;source=images&amp;cd=&amp;cad=rja&amp;docid=NaIP8GY59U6oJM&amp;tbnid=Q8gMfPUhy0lw3M:&amp;ved=0CAUQjRw&amp;url=http://baltavtomatika.com/proektirovanie&amp;ei=Zmo-Uc78HMabtQbtl4G4BQ&amp;bvm=bv.43287494,d.Yms&amp;psig=AFQjCNE5--dQraL1k_auF7OIuKnT-LRksA&amp;ust=1363131213012100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Выгнутая вниз стрелка 76"/>
          <p:cNvSpPr/>
          <p:nvPr/>
        </p:nvSpPr>
        <p:spPr>
          <a:xfrm rot="10800000">
            <a:off x="0" y="1340768"/>
            <a:ext cx="4032448" cy="1800200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Выгнутая вниз стрелка 75"/>
          <p:cNvSpPr/>
          <p:nvPr/>
        </p:nvSpPr>
        <p:spPr>
          <a:xfrm>
            <a:off x="5076056" y="4221088"/>
            <a:ext cx="4067944" cy="1800200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236296" y="5085184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6525" y="3140968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igh-speed train, High-speed train, China, Future Tra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1405562" cy="1008112"/>
          </a:xfrm>
          <a:prstGeom prst="rect">
            <a:avLst/>
          </a:prstGeom>
          <a:noFill/>
        </p:spPr>
      </p:pic>
      <p:pic>
        <p:nvPicPr>
          <p:cNvPr id="6148" name="Picture 4" descr="http://www.gdefon.ru/wallpapers/436699_tri_krasnyx_shesteryonki_lyudi_malenkie_shesterni_1680x1050_(www.GdeFon.ru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3" y="5157192"/>
            <a:ext cx="1440161" cy="1008112"/>
          </a:xfrm>
          <a:prstGeom prst="rect">
            <a:avLst/>
          </a:prstGeom>
          <a:noFill/>
        </p:spPr>
      </p:pic>
      <p:grpSp>
        <p:nvGrpSpPr>
          <p:cNvPr id="79" name="Группа 78"/>
          <p:cNvGrpSpPr/>
          <p:nvPr/>
        </p:nvGrpSpPr>
        <p:grpSpPr>
          <a:xfrm>
            <a:off x="0" y="0"/>
            <a:ext cx="9264332" cy="946537"/>
            <a:chOff x="0" y="0"/>
            <a:chExt cx="9264332" cy="94653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9404" y="52244"/>
              <a:ext cx="9001000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067991" y="165770"/>
              <a:ext cx="7283276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 descr="IQNet cert mar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08193" y="70912"/>
              <a:ext cx="720080" cy="705679"/>
            </a:xfrm>
            <a:prstGeom prst="rect">
              <a:avLst/>
            </a:prstGeom>
            <a:noFill/>
          </p:spPr>
        </p:pic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\05_Научная работа\ТМХ-проекты\презентации чужие\Логотип ДВГУПС - синий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1412" y="82724"/>
              <a:ext cx="1152128" cy="677451"/>
            </a:xfrm>
            <a:prstGeom prst="rect">
              <a:avLst/>
            </a:prstGeom>
            <a:noFill/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3728" y="116632"/>
              <a:ext cx="576064" cy="54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2483768" y="188640"/>
              <a:ext cx="5688632" cy="44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300" b="1" i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Кафедра «</a:t>
              </a:r>
              <a:r>
                <a:rPr lang="ru-RU" sz="2300" b="1" i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Локомотивы</a:t>
              </a:r>
              <a:r>
                <a:rPr lang="ru-RU" sz="2300" b="1" i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»</a:t>
              </a:r>
              <a:endParaRPr lang="ru-RU" sz="23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491880" y="2780928"/>
            <a:ext cx="2232248" cy="1512168"/>
            <a:chOff x="4499992" y="1916832"/>
            <a:chExt cx="2232248" cy="151216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99992" y="1916832"/>
              <a:ext cx="2232248" cy="15121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59248" y="2039669"/>
              <a:ext cx="1944216" cy="125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Прямоугольник 33"/>
          <p:cNvSpPr/>
          <p:nvPr/>
        </p:nvSpPr>
        <p:spPr>
          <a:xfrm>
            <a:off x="3519101" y="4221088"/>
            <a:ext cx="229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Приоритетные</a:t>
            </a:r>
          </a:p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направления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6526" y="1124744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627784" y="1124744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932040" y="1124744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64288" y="1124744"/>
            <a:ext cx="165618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236297" y="3068960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60032" y="5085184"/>
            <a:ext cx="15841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2267744" y="5123284"/>
            <a:ext cx="2383884" cy="1613793"/>
            <a:chOff x="0" y="5085184"/>
            <a:chExt cx="2383884" cy="161379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6525" y="5085184"/>
              <a:ext cx="158417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5536" y="5173808"/>
              <a:ext cx="1386154" cy="99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0" y="6237312"/>
              <a:ext cx="2383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Снижение непроизводительных затрат электроэнергии</a:t>
              </a:r>
              <a:endParaRPr lang="ru-RU" sz="12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08520" y="4293096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Научно-техническое сопровождение новой и модернизированной техники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4288" y="22768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Исследование взаимодействия колеса и рельса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276872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Мониторинг параметров объектов транспортной инфраструктуры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11760" y="224725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Диагностирование узлов локомотива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88024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Испытания подвижного состава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314096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702027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Проектирование автоматизированных систем управления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48264" y="6211669"/>
            <a:ext cx="212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Реализация технологий бережливого производства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4008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Развитие кадрового потенциала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61" name="Picture 17" descr="http://t2.gstatic.com/images?q=tbn:ANd9GcR9UyrwfAF6TTenIA5AUB_dFs09YdHZDWRb1_miEalMGPvY8aGbq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1228502"/>
            <a:ext cx="1440160" cy="936104"/>
          </a:xfrm>
          <a:prstGeom prst="rect">
            <a:avLst/>
          </a:prstGeom>
          <a:noFill/>
        </p:spPr>
      </p:pic>
      <p:pic>
        <p:nvPicPr>
          <p:cNvPr id="6165" name="Picture 21" descr="http://t2.gstatic.com/images?q=tbn:ANd9GcTjnkx0R2_zDhjxSzP9Su-Lvvhhw5x-3Vx_fjQ6b9VP2A10V1M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91348" y="1222152"/>
            <a:ext cx="1469526" cy="982712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107504" y="5085184"/>
            <a:ext cx="2016224" cy="1613793"/>
            <a:chOff x="2339752" y="5085184"/>
            <a:chExt cx="2016224" cy="161379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5085184"/>
              <a:ext cx="158417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39752" y="623731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Оптимизация процессов ремонта локомотивов</a:t>
              </a:r>
              <a:endParaRPr lang="ru-RU" sz="12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169" name="Picture 25" descr="http://www.promotion.su/upload_firm/143/%20143774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65884" y="5164811"/>
              <a:ext cx="1368152" cy="1008113"/>
            </a:xfrm>
            <a:prstGeom prst="rect">
              <a:avLst/>
            </a:prstGeom>
            <a:noFill/>
          </p:spPr>
        </p:pic>
      </p:grp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81188" y="5157193"/>
            <a:ext cx="1368152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 descr="http://f01.cdn.avsim.su/forum/uploads/monthly_12_2010/post-10006-0-66601100-1292931608_thumb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26772" y="1237807"/>
            <a:ext cx="1538359" cy="936104"/>
          </a:xfrm>
          <a:prstGeom prst="rect">
            <a:avLst/>
          </a:prstGeom>
          <a:noFill/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5537" y="1196753"/>
            <a:ext cx="137552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7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0" y="971436"/>
            <a:ext cx="9144000" cy="5886564"/>
            <a:chOff x="0" y="971436"/>
            <a:chExt cx="9144000" cy="58865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971436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Научно-техническое сопровождение новой и </a:t>
              </a:r>
            </a:p>
            <a:p>
              <a:pPr algn="ctr"/>
              <a:r>
                <a:rPr lang="ru-RU" b="1" i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модернизированной техники</a:t>
              </a:r>
              <a:endParaRPr lang="ru-RU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187624" y="1556792"/>
              <a:ext cx="6696744" cy="5301208"/>
              <a:chOff x="4283968" y="4221088"/>
              <a:chExt cx="978408" cy="1014123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190500" dir="7500000" sx="107000" sy="107000" algn="ctr" rotWithShape="0">
                <a:schemeClr val="accent3">
                  <a:lumMod val="40000"/>
                  <a:lumOff val="60000"/>
                  <a:alpha val="70000"/>
                </a:schemeClr>
              </a:outerShdw>
            </a:effectLst>
          </p:grpSpPr>
          <p:sp>
            <p:nvSpPr>
              <p:cNvPr id="20" name="Круговая стрелка 19"/>
              <p:cNvSpPr/>
              <p:nvPr/>
            </p:nvSpPr>
            <p:spPr>
              <a:xfrm>
                <a:off x="4283968" y="4221088"/>
                <a:ext cx="978408" cy="978408"/>
              </a:xfrm>
              <a:prstGeom prst="circular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Круговая стрелка 20"/>
              <p:cNvSpPr/>
              <p:nvPr/>
            </p:nvSpPr>
            <p:spPr>
              <a:xfrm rot="10800000">
                <a:off x="4283968" y="4256803"/>
                <a:ext cx="978408" cy="978408"/>
              </a:xfrm>
              <a:prstGeom prst="circular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Скругленный прямоугольник 24"/>
            <p:cNvSpPr/>
            <p:nvPr/>
          </p:nvSpPr>
          <p:spPr>
            <a:xfrm>
              <a:off x="2144200" y="1786464"/>
              <a:ext cx="2448272" cy="108012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Контроль согласованных с разработчиком параметров и характеристик устройств 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156176" y="3429000"/>
              <a:ext cx="2592288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Подготовка обоснованных предложений по модернизации техники и технологий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39552" y="3645024"/>
              <a:ext cx="2592288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Проведение  комплексных испытаний подвижного состава и отдельных агрегатов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835792" y="1765992"/>
              <a:ext cx="2448272" cy="108012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надежности работы оборудования в зависимости от эксплуатационных параметров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860032" y="5445224"/>
              <a:ext cx="2448272" cy="108012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Установка и контроль работоспособности модернизированных и вновь разрабатываемых узлов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952416" y="5414160"/>
              <a:ext cx="2448272" cy="108012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perspectiveContrastingRightFacing"/>
              <a:lightRig rig="twoPt" dir="t"/>
            </a:scene3d>
            <a:sp3d extrusionH="76200" contourW="12700" prstMaterial="powder">
              <a:bevelT/>
              <a:extrusionClr>
                <a:schemeClr val="accent3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эффективности внедрения инновационных технологий на транспорте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6000" contrast="5000"/>
            </a:blip>
            <a:srcRect/>
            <a:stretch>
              <a:fillRect/>
            </a:stretch>
          </p:blipFill>
          <p:spPr bwMode="auto">
            <a:xfrm>
              <a:off x="3498704" y="3332752"/>
              <a:ext cx="2088232" cy="160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balanced" dir="t"/>
            </a:scene3d>
            <a:sp3d prstMaterial="metal">
              <a:bevelT/>
              <a:bevelB/>
            </a:sp3d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Равнобедренный треугольник 47"/>
          <p:cNvSpPr/>
          <p:nvPr/>
        </p:nvSpPr>
        <p:spPr>
          <a:xfrm rot="1391722">
            <a:off x="3004726" y="3945807"/>
            <a:ext cx="722232" cy="142203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9860211">
            <a:off x="5258338" y="3938011"/>
            <a:ext cx="722232" cy="142203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7274337">
            <a:off x="5574551" y="2776157"/>
            <a:ext cx="722232" cy="142203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7274337">
            <a:off x="5767522" y="1426745"/>
            <a:ext cx="722232" cy="180384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4542558">
            <a:off x="2421393" y="1515477"/>
            <a:ext cx="722232" cy="1803840"/>
          </a:xfrm>
          <a:prstGeom prst="triangle">
            <a:avLst>
              <a:gd name="adj" fmla="val 3257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4542558">
            <a:off x="2606391" y="2739378"/>
            <a:ext cx="722232" cy="142203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115666"/>
            <a:ext cx="2736304" cy="188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 prstMaterial="matte">
            <a:bevelT w="152400" h="50800" prst="softRound"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941168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61021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7816" y="3356991"/>
            <a:ext cx="2962616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2736" y="4871987"/>
            <a:ext cx="2875608" cy="172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grpSp>
        <p:nvGrpSpPr>
          <p:cNvPr id="14" name="Группа 13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18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4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7" name="Прямоугольник 26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процессов ремонта локомотивов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1484784"/>
            <a:ext cx="1656184" cy="25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9" name="Скругленный прямоугольник 28"/>
          <p:cNvSpPr/>
          <p:nvPr/>
        </p:nvSpPr>
        <p:spPr>
          <a:xfrm>
            <a:off x="107504" y="1484784"/>
            <a:ext cx="2448272" cy="13681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производственного процесса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24581" y="2996952"/>
            <a:ext cx="2448272" cy="13681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систем оперативного управления  ремонтом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62426" y="1412776"/>
            <a:ext cx="2448272" cy="13681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системы постановки ТПС на ремонт по фактическому состоянию</a:t>
            </a:r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08104" y="2961092"/>
            <a:ext cx="2376264" cy="13681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технологии ремонта подвижного состава</a:t>
            </a:r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24016" y="4591245"/>
            <a:ext cx="2448272" cy="138521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современных технологий подготовки производства</a:t>
            </a:r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83447" y="4509120"/>
            <a:ext cx="2276785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оптимального ресурсного парка</a:t>
            </a:r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автоматизированных систем управления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220072" y="2357150"/>
            <a:ext cx="4427984" cy="3448114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8900" dist="304800" dir="3600000" sx="140000" sy="140000" rotWithShape="0">
              <a:schemeClr val="tx2">
                <a:lumMod val="75000"/>
                <a:alpha val="15000"/>
              </a:schemeClr>
            </a:outerShdw>
          </a:effectLst>
          <a:scene3d>
            <a:camera prst="isometricOffAxis1Left"/>
            <a:lightRig rig="balanced" dir="t"/>
          </a:scene3d>
          <a:sp3d prstMaterial="softEdge">
            <a:bevelT w="165100" prst="coolSlant"/>
            <a:bevelB w="0" h="177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АСУТП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788608" y="1994190"/>
            <a:ext cx="3221705" cy="2540716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8900" dist="304800" dir="3600000" sx="140000" sy="140000" rotWithShape="0">
              <a:schemeClr val="tx2">
                <a:lumMod val="75000"/>
                <a:alpha val="15000"/>
              </a:schemeClr>
            </a:outerShdw>
          </a:effectLst>
          <a:scene3d>
            <a:camera prst="isometricOffAxis1Left"/>
            <a:lightRig rig="balanced" dir="t"/>
          </a:scene3d>
          <a:sp3d contourW="12700" prstMaterial="softEdge">
            <a:bevelT w="165100" prst="coolSlant"/>
            <a:bevelB w="0" h="177800" prst="angle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(АСОДУ)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167632" y="1484784"/>
            <a:ext cx="2368901" cy="1996277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8900" dist="304800" dir="3600000" sx="140000" sy="140000" rotWithShape="0">
              <a:schemeClr val="tx2">
                <a:lumMod val="75000"/>
                <a:alpha val="15000"/>
              </a:schemeClr>
            </a:outerShdw>
          </a:effectLst>
          <a:scene3d>
            <a:camera prst="isometricOffAxis1Left"/>
            <a:lightRig rig="balanced" dir="t"/>
          </a:scene3d>
          <a:sp3d prstMaterial="softEdge">
            <a:bevelT w="165100" prst="coolSlant"/>
            <a:bevelB w="0" h="177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>
                <a:solidFill>
                  <a:schemeClr val="tx1"/>
                </a:solidFill>
              </a:rPr>
              <a:t>ERP</a:t>
            </a:r>
            <a:r>
              <a:rPr lang="ru-RU" sz="2600" b="1" i="1" dirty="0" smtClean="0">
                <a:solidFill>
                  <a:schemeClr val="tx1"/>
                </a:solidFill>
              </a:rPr>
              <a:t> (АСУП)</a:t>
            </a: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95536" y="4869160"/>
            <a:ext cx="5616624" cy="1512168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1Top"/>
            <a:lightRig rig="balanced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691680" y="3219800"/>
            <a:ext cx="4862424" cy="1512168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1Top"/>
            <a:lightRig rig="balanced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131840" y="1556792"/>
            <a:ext cx="3960440" cy="1512168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1Top"/>
            <a:lightRig rig="balanced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51720" y="3068960"/>
            <a:ext cx="302433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Оперативно-диспетчерское управление процессом ремонта локомотивов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1676568"/>
            <a:ext cx="3024336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оперативной постановки локомотивов на ремонт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5013176"/>
            <a:ext cx="3960440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Комплексы контроля параметров узлов локомотивов и  загрузки технологического оборудования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rs-trans.com/_pu/0/004605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</a:t>
                </a:r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Локомотивы</a:t>
                </a:r>
                <a:r>
                  <a:rPr lang="ru-RU" sz="2300" b="1" i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»</a:t>
                </a:r>
                <a:endParaRPr lang="ru-RU" sz="2300" b="1" i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взаимодействия колеса и рельса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1628800"/>
            <a:ext cx="3491880" cy="172819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RightUp">
              <a:rot lat="2100000" lon="20400000" rev="0"/>
            </a:camera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процесса вписывания тележек подвижного состава в кривые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07704" y="2520192"/>
            <a:ext cx="3491880" cy="172819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RightUp">
              <a:rot lat="2100000" lon="20400000" rev="0"/>
            </a:camera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сил, действующих на экипажную часть при движении по кривым участкам пути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69320" y="3385000"/>
            <a:ext cx="3491880" cy="172819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RightUp">
              <a:rot lat="2100000" lon="20400000" rev="0"/>
            </a:camera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факторов, влияющих на износ колесных пар и рельс в реальных условиях эксплуатации и ремонта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44616" y="4337808"/>
            <a:ext cx="3491880" cy="172819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RightUp">
              <a:rot lat="2100000" lon="20400000" rev="0"/>
            </a:camera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Технико-технологические предложения по улучшению вписывания тележек в кривые и уменьшению износа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непроизводительных затрат электроэнергии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367770"/>
            <a:ext cx="303879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-36388" y="1883221"/>
            <a:ext cx="3096220" cy="1761803"/>
          </a:xfrm>
          <a:prstGeom prst="round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Left"/>
            <a:lightRig rig="twoPt" dir="t"/>
          </a:scene3d>
          <a:sp3d prstMaterial="softEdge">
            <a:bevelT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Повышение энергетических показателей электровоза переменного тока путем снижения пульсаций в цепи выпрямленного тока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3140968"/>
            <a:ext cx="3096220" cy="1956916"/>
          </a:xfrm>
          <a:prstGeom prst="round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Left"/>
            <a:lightRig rig="twoPt" dir="t"/>
          </a:scene3d>
          <a:sp3d prstMaterial="softEdge">
            <a:bevelT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Повышение эффективности потребления электрической энергии в локомотивном депо путём активной фильтрации потребляемого тока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660" y="4653136"/>
            <a:ext cx="3096220" cy="1865511"/>
          </a:xfrm>
          <a:prstGeom prst="round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Left"/>
            <a:lightRig rig="twoPt" dir="t"/>
          </a:scene3d>
          <a:sp3d prstMaterial="softEdge">
            <a:bevelT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Повышение качества электрической энергии в системе тягового электроснабжения переменного тока путём повышения синусоидальности питающего напряжения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669140"/>
            <a:ext cx="1512168" cy="14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00000" rev="0"/>
            </a:camera>
            <a:lightRig rig="threePt" dir="t"/>
          </a:scene3d>
          <a:sp3d>
            <a:bevelT w="152400" h="50800" prst="softRound"/>
            <a:bevelB w="152400" h="50800" prst="softRound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6759" y="5373216"/>
            <a:ext cx="1515681" cy="14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00000" rev="0"/>
            </a:camera>
            <a:lightRig rig="threePt" dir="t"/>
          </a:scene3d>
          <a:sp3d>
            <a:bevelT w="152400" h="50800" prst="softRound"/>
            <a:bevelB w="152400" h="50800" prst="softRound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6604" y="2060848"/>
            <a:ext cx="16819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00000" rev="0"/>
            </a:camera>
            <a:lightRig rig="threePt" dir="t"/>
          </a:scene3d>
          <a:sp3d prstMaterial="softEdge">
            <a:bevelT w="152400" h="50800" prst="softRound"/>
            <a:bevelB w="152400" h="50800" prst="softRound"/>
          </a:sp3d>
        </p:spPr>
      </p:pic>
      <p:pic>
        <p:nvPicPr>
          <p:cNvPr id="4100" name="Picture 4" descr="C:\User\05_Научная работа\ТМХ-проекты\Новое звено\22853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484784"/>
            <a:ext cx="1335477" cy="1837260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  <a:sp3d prstMaterial="softEdge">
            <a:bevelT w="152400" h="50800" prst="softRound"/>
            <a:bevelB w="152400" h="50800" prst="softRound"/>
          </a:sp3d>
        </p:spPr>
      </p:pic>
      <p:sp>
        <p:nvSpPr>
          <p:cNvPr id="20" name="Прямоугольник 19"/>
          <p:cNvSpPr/>
          <p:nvPr/>
        </p:nvSpPr>
        <p:spPr>
          <a:xfrm>
            <a:off x="3059832" y="1412776"/>
            <a:ext cx="500404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Техническая реализация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C:\User\05_Научная работа\ТМХ-проекты\Новое звено\2420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068960"/>
            <a:ext cx="1348650" cy="1849577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  <a:sp3d>
            <a:bevelT w="152400" h="50800" prst="softRound"/>
            <a:bevelB w="152400" h="50800" prst="softRound"/>
          </a:sp3d>
        </p:spPr>
      </p:pic>
      <p:pic>
        <p:nvPicPr>
          <p:cNvPr id="4101" name="Picture 5" descr="C:\User\05_Научная работа\ТМХ-проекты\Новое звено\23824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797151"/>
            <a:ext cx="1368152" cy="1877183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  <a:sp3d>
            <a:bevelT w="152400" h="50800" prst="softRound"/>
            <a:bevelB w="152400" h="50800" prst="softRound"/>
          </a:sp3d>
        </p:spPr>
      </p:pic>
      <p:grpSp>
        <p:nvGrpSpPr>
          <p:cNvPr id="30" name="Группа 29"/>
          <p:cNvGrpSpPr/>
          <p:nvPr/>
        </p:nvGrpSpPr>
        <p:grpSpPr>
          <a:xfrm>
            <a:off x="3893448" y="2117616"/>
            <a:ext cx="2715754" cy="4104456"/>
            <a:chOff x="3835034" y="1595189"/>
            <a:chExt cx="3596580" cy="410445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835034" y="1595189"/>
              <a:ext cx="3096219" cy="1368152"/>
            </a:xfrm>
            <a:prstGeom prst="roundRect">
              <a:avLst/>
            </a:prstGeom>
            <a:gradFill>
              <a:gsLst>
                <a:gs pos="72000">
                  <a:schemeClr val="accent3">
                    <a:lumMod val="60000"/>
                    <a:lumOff val="4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31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Left"/>
              <a:lightRig rig="twoPt" dir="t"/>
            </a:scene3d>
            <a:sp3d prstMaterial="softEdge">
              <a:bevelT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Компенсатор реактивной составляющей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тока потребления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077393" y="2819325"/>
              <a:ext cx="3096219" cy="1512168"/>
            </a:xfrm>
            <a:prstGeom prst="roundRect">
              <a:avLst/>
            </a:prstGeom>
            <a:gradFill>
              <a:gsLst>
                <a:gs pos="72000">
                  <a:schemeClr val="accent3">
                    <a:lumMod val="60000"/>
                    <a:lumOff val="4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31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Left"/>
              <a:lightRig rig="twoPt" dir="t"/>
            </a:scene3d>
            <a:sp3d prstMaterial="softEdge">
              <a:bevelT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Трехфазный компенсатор высших гармонических составляющих потребляемого тока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335395" y="4187477"/>
              <a:ext cx="3096219" cy="1512168"/>
            </a:xfrm>
            <a:prstGeom prst="roundRect">
              <a:avLst/>
            </a:prstGeom>
            <a:gradFill>
              <a:gsLst>
                <a:gs pos="72000">
                  <a:schemeClr val="accent3">
                    <a:lumMod val="60000"/>
                    <a:lumOff val="4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31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Left"/>
              <a:lightRig rig="twoPt" dir="t"/>
            </a:scene3d>
            <a:sp3d prstMaterial="softEdge">
              <a:bevelT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Компенсатор искажения напряжения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>
            <a:off x="3059832" y="2348880"/>
            <a:ext cx="978408" cy="55664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2Top"/>
            <a:lightRig rig="threePt" dir="t">
              <a:rot lat="0" lon="0" rev="600000"/>
            </a:lightRig>
          </a:scene3d>
          <a:sp3d>
            <a:bevelT w="114300" h="1905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233552" y="3789040"/>
            <a:ext cx="978408" cy="55664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2Top"/>
            <a:lightRig rig="threePt" dir="t">
              <a:rot lat="0" lon="0" rev="600000"/>
            </a:lightRig>
          </a:scene3d>
          <a:sp3d>
            <a:bevelT w="114300" h="1905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442732" y="5229200"/>
            <a:ext cx="978408" cy="55664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isometricOffAxis2Top"/>
            <a:lightRig rig="threePt" dir="t">
              <a:rot lat="0" lon="0" rev="600000"/>
            </a:lightRig>
          </a:scene3d>
          <a:sp3d>
            <a:bevelT w="114300" h="1905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45224"/>
            <a:ext cx="1107504" cy="10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952" y="5092008"/>
            <a:ext cx="1152128" cy="10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567412"/>
            <a:ext cx="1152128" cy="8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1168"/>
            <a:ext cx="13372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pic>
        <p:nvPicPr>
          <p:cNvPr id="42" name="Picture 16" descr="http://t0.gstatic.com/images?q=tbn:ANd9GcS6BxjVKZglNxxN-DdQ7m5wJpo4JbBAW8S69Jt3-5BOgP8dcVbr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805264"/>
            <a:ext cx="1419586" cy="90337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grpSp>
        <p:nvGrpSpPr>
          <p:cNvPr id="2" name="Группа 1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кадрового потенциала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860688"/>
            <a:ext cx="1080120" cy="10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4744" y="5829330"/>
            <a:ext cx="1134712" cy="9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1556792"/>
            <a:ext cx="22137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softEdge">
            <a:bevelT/>
          </a:sp3d>
        </p:spPr>
      </p:pic>
      <p:sp>
        <p:nvSpPr>
          <p:cNvPr id="21" name="Скругленный прямоугольник 20"/>
          <p:cNvSpPr/>
          <p:nvPr/>
        </p:nvSpPr>
        <p:spPr>
          <a:xfrm>
            <a:off x="1043608" y="2204864"/>
            <a:ext cx="2880320" cy="122413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кадров  по специальности «Подвижной состав железных дорог»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3608" y="4581128"/>
            <a:ext cx="1645642" cy="1470512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Локомотивы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2688" y="3651848"/>
            <a:ext cx="1591000" cy="1433336"/>
          </a:xfrm>
          <a:prstGeom prst="roundRec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Электро-подвижной</a:t>
            </a:r>
            <a:r>
              <a:rPr lang="ru-RU" sz="1400" dirty="0" smtClean="0"/>
              <a:t> состав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29968" y="2204864"/>
            <a:ext cx="2880320" cy="122413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Программы повышения квалификации и переподготовки кадров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96336" y="3501008"/>
            <a:ext cx="1245344" cy="1224136"/>
          </a:xfrm>
          <a:prstGeom prst="roundRect">
            <a:avLst/>
          </a:prstGeom>
          <a:scene3d>
            <a:camera prst="perspectiveHeroicExtremeLeftFacing">
              <a:rot lat="487347" lon="1800000" rev="21425485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/>
              <a:t>Безопасность движения поездов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60232" y="3789040"/>
            <a:ext cx="1245344" cy="1224136"/>
          </a:xfrm>
          <a:prstGeom prst="roundRect">
            <a:avLst/>
          </a:prstGeom>
          <a:scene3d>
            <a:camera prst="perspectiveHeroicExtremeLeftFacing">
              <a:rot lat="487347" lon="1800000" rev="21425485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/>
              <a:t>Бережливое производство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24128" y="4077072"/>
            <a:ext cx="1245344" cy="1224136"/>
          </a:xfrm>
          <a:prstGeom prst="roundRect">
            <a:avLst/>
          </a:prstGeom>
          <a:scene3d>
            <a:camera prst="perspectiveHeroicExtremeLeftFacing">
              <a:rot lat="487347" lon="1800000" rev="21425485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/>
              <a:t>Диспетчерские системы управления ремонтом локомотива</a:t>
            </a:r>
            <a:endParaRPr lang="ru-RU" sz="11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88024" y="4437112"/>
            <a:ext cx="1245344" cy="1224136"/>
          </a:xfrm>
          <a:prstGeom prst="roundRect">
            <a:avLst/>
          </a:prstGeom>
          <a:scene3d>
            <a:camera prst="perspectiveHeroicExtremeLeftFacing">
              <a:rot lat="487347" lon="1800000" rev="21425485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/>
              <a:t>Современные технологии автоматизации ЖДТ</a:t>
            </a:r>
            <a:endParaRPr lang="ru-RU" sz="11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79912" y="4725144"/>
            <a:ext cx="1245344" cy="1224136"/>
          </a:xfrm>
          <a:prstGeom prst="roundRect">
            <a:avLst/>
          </a:prstGeom>
          <a:scene3d>
            <a:camera prst="perspectiveHeroicExtremeLeftFacing">
              <a:rot lat="487347" lon="1800000" rev="21425485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/>
              <a:t>Сертификация производства по отраслям ЖД транспорта</a:t>
            </a:r>
            <a:endParaRPr lang="ru-RU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251520" y="1196752"/>
            <a:ext cx="8712968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988840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Хабаровск, ул. Серышева, 47.  Ауд. 3115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1772816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Адрес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2691504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Дальневосточный государственный университет </a:t>
            </a:r>
          </a:p>
          <a:p>
            <a:pPr algn="r"/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путей сообщения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2475480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Организация</a:t>
            </a:r>
            <a:endParaRPr lang="ru-RU" sz="13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121784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ДВГУПС.рф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(DVGUPS.ru)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3905760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WWW</a:t>
            </a:r>
            <a:endParaRPr lang="ru-RU" sz="13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3411584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«Локомотивы»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3195560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Кафедра</a:t>
            </a:r>
            <a:endParaRPr lang="ru-RU" sz="13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4831272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loc@festu.khv.ru 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4615248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@</a:t>
            </a:r>
            <a:endParaRPr lang="ru-RU" sz="13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5565000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(4212) 407-097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3568" y="5348976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телефон</a:t>
            </a:r>
            <a:endParaRPr lang="ru-RU" sz="13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6305552"/>
            <a:ext cx="5976664" cy="43204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(4212) 407-356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3568" y="6089528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факс</a:t>
            </a:r>
            <a:endParaRPr lang="ru-RU" sz="13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1988840"/>
            <a:ext cx="2520280" cy="1512168"/>
          </a:xfrm>
          <a:prstGeom prst="rect">
            <a:avLst/>
          </a:prstGeom>
          <a:gradFill>
            <a:gsLst>
              <a:gs pos="72000">
                <a:schemeClr val="accent3">
                  <a:lumMod val="60000"/>
                  <a:lumOff val="4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Пляскин Артем Константинович</a:t>
            </a:r>
          </a:p>
          <a:p>
            <a:pPr algn="r"/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доцент, </a:t>
            </a:r>
          </a:p>
          <a:p>
            <a:pPr algn="r"/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технических наук,</a:t>
            </a:r>
          </a:p>
          <a:p>
            <a:pPr algn="r"/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кафедрой</a:t>
            </a:r>
            <a:endParaRPr lang="ru-RU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1772816"/>
            <a:ext cx="108012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Контактные лица</a:t>
            </a:r>
            <a:endParaRPr lang="ru-RU" sz="13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трелка вверх 103"/>
          <p:cNvSpPr/>
          <p:nvPr/>
        </p:nvSpPr>
        <p:spPr>
          <a:xfrm rot="16200000">
            <a:off x="5157776" y="1610580"/>
            <a:ext cx="772664" cy="936104"/>
          </a:xfrm>
          <a:prstGeom prst="up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верх 102"/>
          <p:cNvSpPr/>
          <p:nvPr/>
        </p:nvSpPr>
        <p:spPr>
          <a:xfrm rot="5400000">
            <a:off x="3105548" y="1652104"/>
            <a:ext cx="772664" cy="864096"/>
          </a:xfrm>
          <a:prstGeom prst="up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>
            <a:off x="4126304" y="2492896"/>
            <a:ext cx="772664" cy="504056"/>
          </a:xfrm>
          <a:prstGeom prst="up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Выгнутая влево стрелка 71"/>
          <p:cNvSpPr/>
          <p:nvPr/>
        </p:nvSpPr>
        <p:spPr>
          <a:xfrm rot="19057733" flipH="1" flipV="1">
            <a:off x="5209223" y="2858872"/>
            <a:ext cx="776857" cy="1010616"/>
          </a:xfrm>
          <a:prstGeom prst="curved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518890" flipV="1">
            <a:off x="3009948" y="2880312"/>
            <a:ext cx="778122" cy="1010616"/>
          </a:xfrm>
          <a:prstGeom prst="curved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Выгнутая влево стрелка 66"/>
          <p:cNvSpPr/>
          <p:nvPr/>
        </p:nvSpPr>
        <p:spPr>
          <a:xfrm rot="17844519" flipV="1">
            <a:off x="3063047" y="4058022"/>
            <a:ext cx="731520" cy="1368073"/>
          </a:xfrm>
          <a:prstGeom prst="curved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Выгнутая влево стрелка 64"/>
          <p:cNvSpPr/>
          <p:nvPr/>
        </p:nvSpPr>
        <p:spPr>
          <a:xfrm rot="14294271">
            <a:off x="5279657" y="4071153"/>
            <a:ext cx="713588" cy="1386512"/>
          </a:xfrm>
          <a:prstGeom prst="curved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овая стрелка 65"/>
          <p:cNvSpPr/>
          <p:nvPr/>
        </p:nvSpPr>
        <p:spPr>
          <a:xfrm rot="10800000">
            <a:off x="708968" y="-243408"/>
            <a:ext cx="7848872" cy="7344816"/>
          </a:xfrm>
          <a:prstGeom prst="circular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71600" y="9714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объектов инфраструктуры железнодорожного транспорта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83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8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88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9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Прямоугольник 90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9512" y="2636912"/>
            <a:ext cx="1728192" cy="1224136"/>
            <a:chOff x="611560" y="2276872"/>
            <a:chExt cx="1728192" cy="122413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11560" y="2276872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618" y="2348880"/>
              <a:ext cx="154302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539552" y="4077072"/>
            <a:ext cx="1728192" cy="1224136"/>
            <a:chOff x="395536" y="3356992"/>
            <a:chExt cx="1728192" cy="122413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95536" y="3356992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2" name="Picture 16" descr="http://t0.gstatic.com/images?q=tbn:ANd9GcS6BxjVKZglNxxN-DdQ7m5wJpo4JbBAW8S69Jt3-5BOgP8dcVbrS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3466324"/>
              <a:ext cx="1584176" cy="1008112"/>
            </a:xfrm>
            <a:prstGeom prst="rect">
              <a:avLst/>
            </a:prstGeom>
            <a:noFill/>
          </p:spPr>
        </p:pic>
      </p:grpSp>
      <p:sp>
        <p:nvSpPr>
          <p:cNvPr id="4120" name="AutoShape 24" descr="data:image/jpeg;base64,/9j/4AAQSkZJRgABAQAAAQABAAD/2wCEAAkGBhQSERQUExQWFRUWGRwZGRgYGBwdHBocGBwcFxodGBwbHCgeGBkjHB4YHy8hIycpLSwsHh4xNTAqNSYrLCkBCQoKDgwOGg8PGiwkHCQsLCosLCwsLCwsLCwsLCwsLCwsLCwsLCwsLCwpLCwpLCwsLCwsLCwsLCwsLCwsLCwsLP/AABEIAL4BCQMBIgACEQEDEQH/xAAcAAACAgMBAQAAAAAAAAAAAAAFBgMEAQIHAAj/xABQEAACAgAEAwUEBQcIBwYHAQABAgMRAAQSIQUxQQYTIlFhMnGBkQcjQqGxFCRScpLB0TM0U2JzorLSFRaCwuHw8SVDVIOTsxdVY3SUw+I1/8QAGQEAAwEBAQAAAAAAAAAAAAAAAAECAwQF/8QAKBEAAgIBBAIBBAIDAAAAAAAAAAECEQMSITFBBFEiMmFxgRPwI0JS/9oADAMBAAIRAxEAPwCknEQeSk+5k/zY3GaP9G/93/Nid8up5qD7wMR/kEf6IHu2/DHu1I4djU5sdVcf7J/dePDPJ+kB77H44pKGM7RqdKqt82J3r+t+7FlMrJqNyeHpt6b88QpNjpInGYU8mU/EYkGK8mUPVrHqq/wxqeHnoQPcCPwasVb9CpeyyTjF4h7uQDYq1eYon5HGDK4JDDSQSDanYg0QaPng19MNJPePViNHJ5Mh+B/jjYq3mv7J/wA2K1Co2049WNO6f9Mfs/8A9YyyvtRX5Hf78Jy+wUb1j1YminpSO7QvvTEuRv8A1dQBrG659tg0UDDyCsh/aVr/ABxOt/8ALK0r2VsYrBd+CO8XfRIQoB1K7ciAT4GoBx03AI+/AXvD0UH3MOmCOWMuAcHE3rGMaiQ/on7v448XP6J+7+ONLIo3AwZy3AB3BzEjhIwa5EkknSNh01EYX81JKsbSiMEIRY1HYUTZIU1y5YLN24y8vDxltRWXbUNJIsPrOkjnt0rbnji8jyK+MXub44dsGRyhiQDek0f4+7G9YC5Li8KuwLgXysEeeDasCLBsY6MOTXG+zOcdLoxWPVjasYrGxBrWPVjbBDIcAmmAKJ4T9okAbc98TKSirY0m9kDaxmsNeX7BOfblUeigt9+2C2W7E5dPaDyfrNQ+S1+OMJeVjX3NVikzntYu5Xgs8nsROfXSQPmdsdHhycUXsJGteS7/AD54in4pGu8kqqP6zAfdjnl5j6Raw+2KWX7DTt7ZSP3tZ+S3+OCeT7BRj+UkZvRQAPvs4nzHbXLLyZnr9FT+JoYGZv6RekcPxd/91R+/GEvJnLstY4roYct2UyqEHuVZhdF7ar8r2Hyxd/0dD/RRfsL/AAxzqbtlmn9ltH6igfe1n78Uv9Zs3/STfP8A44isj3plWkbRnbf4+mMkYqZlIkFsoHuFfhyxugA00xUkbKWvmD0P/O2PYtnDsD+GqxzM7fZIoHzpmU/Khgv8MCOE5pyoOjYAmzQsSONwQTq8TVyHXBP8or2gV9eY+Y5fHGeJ/EuappElY2IxiNwRYIPuxu2NSDMIGpdWy3v7hufuxArE7nYsSx97EsfvONph4W9x/DGUNgHzGFW9j6NHgB5gH3i8ajLDpY9xOJjy9MFuyUCy5qNTTLZJHMeFSd/jWJnJRTZUE5OgIYCK8R3FiwOQNfjjGlvMfL/jjftRxJ2zT03gWRwgGwADaary2xvjPDkWRWE46SFtVcgfjX7sQycRSNlEhKluQom96O4FADbnXPFvEkWUgkpcw7LHe4QDWSNwASDpW65Udue+DPJwhqTHBJumMfHuIKOHZYRSLqDK9qw8NBm338yBWFGHQbaMBQ/iKDkjcnUf1b3HkCB0wLn4OI9WhQy2aLgWRe186bl1xQYhFYaWjLH2l5CvZOxO92Dyx52PJonqOiS1KhnK49WI8mxMaFiCxUWRyut6xPWPYTs4+DfLTRqw71GmG9QXSO1rRagSdJFVyomxipxThDM7SLCsAbfQp2HuDEV8NsGskVER1FwCaCxAl5D5eEFtI9K9+A3Eooxsckw/rMY9XyeVpB8ax4+d/wCVs7ca+KFbiOVkGrVTADcEdPTBjs1X5OtEndufTc+H4csD82F+yGX93xUkfdg3wn+SG4PlX7/XnjbxPr/RGb6S1WMVjesYOPTOUwsZPIX7sMHZ3t5l4ou5lJTuyQCAzaixZiKVfCRuNzjbsjGCJbG/h/fgH9KHDIoctl+6jVC0zaio3PgY+I8zvjzfKyNy0LhHVhikr7GKf6To9+6idq6swUfdZwMzHb7Mv7Cog9F1H5tt92FzgkCiCMgCyt3XP1Pri+RioeJauTJlm3MZzimamBDzMQehND9laGBGdbuQjMRRamoeYO49xq76XgxWIM3kVlAVzQvmBfv2scxtjV+LBLZWyP5ZGkKIwsbiyL6bbYmEQHIVgVwa0keEklVJ0sRWpeQ59fTBnG2JRcU0qMlKT5NMZrHpZFUEsQABZJNADEH5UP6Of/0Zf8mNHJLkaTYoZrMvNPrUk2SoU3uB0oe8jBjhuQZBJM+otoYgm9qWgKO9jkKGKmbzKRLqgbWrAHbktbWOt2Rzxtw3jckkMiSEBjQRTeo2w1H1ABrzxxx0xbTds1q1txwNGXGmGCOua3fopuv2ip+GJsVcvwtYWXQW0sGOksSFIK3psnSD5DFysbY+H+WTN2yFsqpN1v5jY/MYx3B6M3xo/wDH78TYzWNaIIQreY+R/jjSNCLWwK9Oh5dfePhizWI5I9wRzH3g8xhAYWOupPv/AIcsDs7wN8sFly+ZSMsa7mG9SLX2m3DWRyoV64YcjwySU+BCwU+Ijauu5NVt54r59Yo9SpOiEc1hjDkdaZykjH37Y87y3FtUdGJOnYn5l2LWzyA9eo/DBPgmddyVZg4AsMBR51TDz+OI8zLvfeBz5lQpPzVcGuwvFIcrM7yI5abRGoQat7LEheZvmSCeWMMeV45WauGpUZrFuPLxiPvGdYmsqH0hpDf2YrDaeQulbfAbgkgMZ8Wo6nJ3s+Jiwvr1wyZZ2WAsrRx77ySdPRBqWx1NsBju8mV4r/Bz4lUgHxDMg/8Ae5v/AG1mAPruij5DAOY3a2CD52PxAI+BOC2fzaN7OZifzGiD8RZ+ZOBDrvyBH9WqP7JK/MDHmHSEzrhj1iNmhAUEIpJjJNE2Oa9a58+eL43+OK2czzxwBUkdKohRMi79SY/bcjbfkNsb5MVGoA6DqPxGPWwzbbj6OXJFchrJOVgch0iF+KSQA7fooCyg+Zs+WAedz0dHTnZGB8q0/AR5ev7xxfhzUYKrNIqb+D6sytflGgBJO5JIG3Oxivx3iNbRpmnWyNUiaFJBo0HbffHn5l/kZ0w+lMWM5JqOzhz57E/grfLBvhanuxtX7/XC/m+IE7SRkDzoGvK6sD33hj4So7lNJsEX/wBPTG/iL5meb6Szo9cZ04sRZF2FhDX6RFL5+0aA+eKA4rAGUNMoDNWob+u1Dfa+WO95IrlnMov0NnY1f5X/AGf97Aj6XlrL5b+1P/ttjPCu10SSosaqI2apCLLUVYLZJ3YPpsAAUTiT6WYWaDLhVZj3x2VSx9hhyAx5WWalNs7IKlQB4N/N4v1F/DFzGeCcFnOXi+pkFIt6lK1t1LVXxx4pRYdVJU+8Gj7xj1YTTSSZxyTs0IxWz+Z0KSKvbb3mrxJn5dEbsTVA7+R5D78Js+dYyFr2PUn5X0qsZZ838e3ZUI6hl4VOJAxO70Ax86LV7sW5p9DaWB1EWu3tcjt0B3B3wG4VQS1YaieXMA9CRYZl6ncDBWeaR8wGorqADMm6hkiAHh9sLQbwjbe+eJhkenj9laVZZjypB1zUBRoMaVbBAq92ayBde4Drj8vX+m+6T/LgcOIJIhGrZgRqCvanlekrqsNXnviP/WR/6CX9n/hinJJ8jS24F3u8mEtXbUDe/wBquXTEglBkuJAoC7SGyWJujV/dgNlsl9Y2oABN2BYURv159Ntt9sHeDZKXNOsMJBMnsIbVRpGomqNHSD0on3449brdV+DVR35sZspnJCYu8MbAhtDxk04sWSD7JBoEWeeKOd4+RKmn2AW1DbU7A0oQ3VE/jht7GdgI3yMBdzpKy6QBW0jhgQTuPZ2FYKZbs7lsmQxy+XMg3Ezyb31P1gOgnyW8X/PpVfcTx77gXK8Pkk9hGb3D9/LBfLdjpm9rSnvNn5D+OJc725eCUJJDGUPWObUarfbuwvOhzGKWZ+kCZ7EMIHq1t+FD8cD8mctooSxxQcyvY2JfbdnPl7I+Q3+/F5jlctz7uP1Yi/v3xz6TP5qQU0zKOoU189PP4nAfOZWWM2EEt31IPQi668+vljOUc0lbseqEeB74p2pycj0qu8jeDVGGUm9qLbFl35Uw9MLufjdXEZzjVvccKo7gAE7bgWPMoRgNkeKkFtUSRhBbMWOw+0bomqtvcMGc3lVaI6EkdSNZLZTRHvdaULKxPW23Gx3xjODjRcZalaFcp430ySSre3eVqA57hK3+GGTsflVIdyptLIPQGj7qbfy5YVVzAVaKEjnYW/mOYw7dkVRspM8LM/hYFRfhYLdVzv0xHLL6EnsyfrRR20nl1obYc8rLEzqkhNgFlCxGV6G/hUbIvPxGt6F71he7DcFYl5JhIulXCrp0kBFDM7atwotFoCySfLBaLiWaV6y88GUjkQa52XU5q6AFEsQWJA5Dez0PQ8kZYdK5TM6anf2KfGc3Lf8ANptJ9kyKi7eYBbbbAN82AV1KyXW5FKDYFahsPn88WOKZWazqzUmYu/HpIv10ldr8umKIRhY1AoVIa9iKHUVuDjmtFoZeMxkQH262HKLST639aT+rtucFMrkGGlZLQVZJ03QF7UaJ8q8xir2oyaCIFPGNKjX3A62a7zVqXzoj39MW+McNREimUhrjFHu1U6SLAAXwgf8ADfbHQ88ouTguSNCaVkWb4lLDOgyXdxuVp5JmUmPxbhm00qldLUATvgF2gTMGRy+ebMciCgpfFZoeHehW974kjf8AKMw4N6XJJCmmJb2UthS1tbbjb5Xc5kGjSlihocgDPIa9WChPkSPLHNbk9TNNNCQ+sNsWLXuDsaPqPLDV2ek+pRQPPcct2J5jFDLxBplDRhvS2FUbum5gYZY4tIAFADYAdMd3jY3vJMxyyS2aPZjtGcuBayVt417tmre1jEgKo24F8zpBO52CcYTLyOGy7yOlaiZAAwc3q5ADa/Lzx0Xs9Nl0y0v5V3ehyKV9JL6RuQp3O/3jHL5qVmEalU1HSOdC9rPU1WOfT8nZpe2xRRpO+WJdg5G5Hw5+uw+OHrtis+SyOVCZmbVrEbePYDu2alIAJAIAs2SBucKUR8SllsBlbl+iQw+8YbfpM4jHPk4GiYMon38wdD7MDuDv1xLguxpgzJr30MbS3IWQElyWsket4tv7Z6agH+J8Lf3lY/EYr8F/m8P6i/hj3Go7hv8AQO/6rVf94L8zj1toxTSOPltAPi/GTp06R1D9elUR77PywKgy2wokjmB13on7zjfMgk7nxHzvevxqsV9R2A2IIJI8vdjzJzcpXI3jGlsEuHlYhTG3B1DSKF9ASeZ86+7HuF51mmjDGzqJIPm1+yN/M/DGO+DDTRDIOfnzJF9D6YsdmIvrHYn038+exPp5eRx0wlqkop7ESVJsYmyyk3W56jY/Mb4x+Tf13/a/4YmGPXjvMTk/CuPsCI3KmMfpAbe41z9+H/s1IUzeWny5XTKJjuGZVWOJg9DUNrAFChhB4h3NKwplPS2DqfUVpaqrmRhs4NnRDDCWBBTK5vYcw8rShfStJU7eePIc3p0Pc7ElyWG+lHMmNQRoFABIaRRtyFbgfE4Dy9pZZHQUNTMAL1O3vO4J2/64AcSlpVrzxJwaXvJ4kYA2456f94V5bH4AmhjEtDnJIPygrGQGewjLorVpq7jUoT7/ACPUXi5Nms1FdrHIOe1qaBANKD5An0snngHxjjDQ5tZT0ZtQ1E6hW6hmVWvlzUHzrF3L8dTOxKXjdSp8VXQN0tN5kb/w2x24WnGr3ObInyFuCcS70y7bXdk+fT4Vgtv5ffhYaPKxaJZVmYvuPGFSt/bIUsTXkPjvhhzPHSqM0SxagAa0liLNWTIx/AY2x5nJcWxSgkKfC83N+VERgsWY+BU1kc9qAoi9v+awyZlZZQzT5h8zIqsDE0Phhqh7LMoL3zNWCNhzwv8AEe0eceNh3rhRfhU6aofoLVj4YZ2ySrltGlWfu1LgIslMABuxOpm9b1c9sefku7Z0RSrYTzw5mvSzK1Ejy2F16YaeyOchpss8ojkkbWpMaEOdIBBZ99XhNbcgN8U+E5KTUGK6QvIsAovluTRqicNvaduGyQxJ3yiWJdIkRC/TcNQ3BIHXGVdlCzLmzlFzEY5yKUBomtTA0LN/E3irwadpZVy7FpEYO6J4u6Uje20DUPtDarJGPGeJgAWkkYciifdu1n36cXOGcJlF9zk5KYUdZIU7ltwAnUk88LTFcD3NeJwyIQv1JrYKsRUj9qUsfkMa8FyDu5JhdieREbnnQ8tgR61g3BwfiUdJDHDl1IZttPhJOo3V0nIAEGt96IpIyXBM0tJKkqQp4WHebKBswXUwQ0PWj9+NIScZJkyVqhs49wzu4CXKBma9LsQ4FAUgDez1Io7nnipPphqOOTv4WUE2jJpbrQbcef44mHCuERoVbNsSSD4CDR5BiqIRtfU4TYOIEhVP2RV+fQYNVtsKrYZ+GQ6Z1ksKNLDXqFqprVXOn2HS8b8UgjILCPMEE+26Zg3/ALTOqUfRQMVMjGkbQyhtbUH+0oje9gxFlgBv4fPFnOzNIGfvYX3r+QPM2fbdyx5dVGE92MG8JjBzCgyGMebaq9xG/PlhuEkaAsrd4w5L3b6SfUuAKwrcDzBjzKkJHIaalNgEciR0vyNbHBpM7Llo0kkMXfS2EjQ6iuiluiopmJsbeeOjFJqLXRE4pu+y1xLJs0BnzOYVZGS0hFd4Vvwg7jSOvlzrCVIPQ4fON8EdMv3+azB76RbWKiWLV7JYnp12wiSDfl94xhH8FM1CeQOMZrvDBKB4gpVlUmtTeQs1qCk31o0LOMhfQ/djDRMduakdeYPu+WG1W40M/Du1+XWOOHL5IvmCgjClgArEkAB5GZm6bgc/LG0JYySZfMaYpXJj7skEKSvh3AAI1U22A3B8kxlhMaxySCJDTsU1UfCFZVJ2Pi5WPPGMjmjls075ibWxViFQM+h3XY63I1EXuedjFqbg/ZnWpA8lWNqSGPsp53tV15b4pOjMPAOXhI57+4jb+OGODtITC8MSRKWNG7BUAjkBW/luOeA0cDGcluVm/Km8v3H3YUPlyOSUeCpwiIFyrbsNyDtvdDUTyuq+GDs8KgBmoKbNKVIA2phQ3/RPTc7YopJ3ZZwoaMsb0im3Fg8tIAYEfA74uRmN4Q+k6Uuk2FFr2uvDd9BfocdcXHHD7mUk3IMLm1SBW2UVQHr0Arn8MUP9YJP6H+8MD4ONGJlqEaUBoSan0itwGUBVJO9lfIbCsXP9d0/o4/mv+TA86l3QtFHOnaJlGmwwG4Y3e3P0647LDwyOPs8j6F7x8sLfSNRMjjm3M7ED4Y4Wt16c8fQvGTFBwSETozxrFl1ZVbSTsh59N9z6A44Toa2o4nn42ZlC31JoE0L57YtdmNJzkCoxvXvvV9KUAFiT5CifNTvhq45w94JFdcgIkH1YFvKrkjUCzXbMVI+RHngxwzs/Mct3ony2SV7pTEIzamyGJUVdc7OxsYQ0JPaTKySTfVrIxGr2UdiLPWwXH+0cb8E4PmllX8oLRRhSBqkUVtQGm7PyvD068NXabiUk5HNYzYv4BvxwT4Pw/JTIWy2VMoB0l5ZNO9WdrY3RBHhwKTQqF7OT5Q6VLh9IAUBCara9632GNMnwiAiR2y+ck2FaQ6LQ3N6AdQ25E9cdDymTlRQETLRUACRGXJrrY0AH54i4lmSgDPm2oEalUxpa3RqgXBF3z6YbySqug0qzl+ZMkGYeMZcRsDYWSJZGUFRVFgxIo8xe99bw35jszMyo83EkTkQA2kaTz2tQNumnngs3FciCSWMp8yXf72OnAPtFmMnNCwXL6WYEJKFC03Q+AnWLqx1xnZRK+R4XGfrM1JM3ox/cB+ODHDeHZZ4xJlsnG4N6WmcUaJHXWw3B6Y55k+zVsFCZhr6rCwXfb2yum/jhwyGTzscaxRakjHLWyWBzoWAR12wmA0ZPKzoKXuIxZNKjPVm6BtBQ3q1xmaxvLm3UeQMUY+BC6vvwttwOZ20PNKG06r7wsu5IrToq7B21YiyfZLvIu8MjlmUFU2XS1VTnf7V3tt61gAq9qWEkChZ3aRWCsrSOyuF1U66rU3a2Lo73dYVMxnncIsyIGjBS1RFBGrUDpQBQeVkc6GH3hXZnKywanRpA1GRZTZDRsdSkLVFSDtv0xQhy0DxxT5fLZlo49Td4BDHE6AtrXQWEnn4tN3y22wNgJM2VVuYwS4Z2WkZQe5lYnyXw10Or1wU7OdoHTN6BpTLyuzMCLIBUgAt5WB6Yf5J1VWYkaUBv0Ao/hgBiHBwOaNgoVUcKXVWcMw0gkeFLIBIq/M9eWLOf4S0qLNPPHpevrANtNWCaAFBQSdzhn4XkyNUr/wApKdRH6IsaUHoB994BdrcnpRFuopczFrAJGm3+sAr7DpdjzvzwwFDJKYM3qVyAjMoIOjbdSbHs3zsHr8cFo82wfvYUkkzE9orOEtFj8ICMBQ1EFi12aXfATjE4Sd16GZ1X4M1fcMHez08wSoiIwb1yW2urA0ooHnz0kX1OwxUppR3Elb2DvE+AxRk/ludIYjagXLEbOALvwmgdgNxhHzgjDsI/EoOxNAkeZF7YYuI9mp5InkjilcAFmd9IuuYUatWrz53vRwlEEONgNvPChK+htF1R6fhjzFgQVJHmD/z78VwrVyxgZoqtjY7c+R/ccU2vQhi7JxhmeVgA0NCOS2rewU7pHUvtvZsUarFLjKBpGPgu+YUpW/2lPLFzsnxKKpAraXkUE+Hxkgk0oKMNAG5tbvrijxpgdQJsWPbULufcFBOE7vcOjSDh8JIfXbkG9FNRGw8yftcuW2LSwIfAxOqtVkgjmAbI9kiww69a2wL4XwgtrcWo3GpbABPh2oc+lgdfTFbjGZbWCxK6xzBBUqABybcm9V2Kx2KS06tKMad1YXn4i5UhAovwlTVMUB+B5ryPKsK0UpjkBYMG9rTsADy1EVz5/jgjk+GTZgVBFaqxNAhdJIUFqJ2GkLy22xu0xFpOEkTcar8S10sc98czk5cmtJG3B9wPFZYnayb9Peawb8Xkv7QwM4Pk4Wkj0uulT4i3tJte4o7k7X6+mHTuof6Y/I/5MbYpRitzGcZN7HC3j2N7Vt54+g/pMlCcNVaU+OMUyhh4VJ3Vtjy645dlIcn3avHlCxOYjgVpswxJLgtqKxhB4fDt1vHS/pKzrwR5di6uO/oho4yAArWVBUkMOhvGCNnwc0zXb/MkvHPNK8bKKAatLBlNiiNqBH/U4kyGd75FIRmVfDqIJ5bk2f1t9+uBPGeDM08n2VBosQQoHKya39ws46y0iNkEzOWGXaNFoOyyMzE/VuANSqm9bFTuBtyqZKg6s53nYolouVUnkTtgj2W7QTxw5kh3TLxAlCNg7jUW0P12XkD1BOBWdyg1rqJ0lkTZdbEE1pCjdifLDD2vnlj1RsNWWisELHSU4IJ0qfALuvKheFEbYJzHH5M4NPfuvh10JSWOwtLNdfIXgp2VAMclaiyEozGIEmhYHfO1cjuoF8j1wq8C7KHP5lIspUZNklmJ0hRZc0b07ge8jHV+DfRIYFkM+YWR33L6H8IpeQMmi/D7RUmiRjVytUTVADgvCleGTMvCswgmp0KHeIoNdLelit6+VEWMdByejQpjChSBp0AAV0qulYF/R3DGIcwYizRtmHKlyCSoSNQduhq69cZUfkUpic6cu9tCx5IebxE9B1X0sdMYsuyp9Imarh2ZIbxBRyO4OoV6g4Px3pUegH3DCh26zcUuSnSEh5JCgOgFiaYDoOgw1ZvPxwi5HRaF0zAE0Og54BHnz9Biqs5VtFKOZNX8Bq3PSj64rAOJiq+ypEg3FESWHve9m1dPtYHZftNDCipqDmrLK8dFm8Tc3vmT0xWzHbWEOrD7Io73anmNgd7CnESVqrGFc7+byPJ/3U1iTySTSVWTzpgFRvIhT5nEfZtSOCJYo/k72PI+PAmbt1HIrKkTyBgwNLq9oV5/uwe4aunhNU6/UybOKYXrO4oVirF0KHYn+er+o34HDjxDIoqN9nvZIy5JO4DL8hQ5DzPnjmmWzLRuHU0w5c/UdN6xYl4hI51MyAqQQNG5r1AuvecVQDY/b+IzIq2IifFI4I25gqBZ+BF4pdo+1WWkSMKxYpKkg2ADFNR0m7OkkgHbleE2XwxljzFXXLyPT3ffijIqMQT7/K8FAEeIhJJ3oeFZGZD0oltNf7J64beBTwZbKw5uXKd6Ulk1TgAmFQRTUTbDc8hywhAMK0Hn54gzUTsRrJrlVnT76Br41iZfIa2Oj/SNxxO5gfLyRaCSToembWLUhRsVoE2dxt5454OMreCC9kVERk/KcobUlQk66mNivaUAjnY2J88Q53hscQj0zpLqFtpUr3Z6K1ndvUYUYjbPRcauqHvOJM5LqAATWvNgrUdiD8jveKYKeYxVlPjJDbdKxdUSE3MbGLTaIlh6LF2B6U5KijuKA64kzzBW0Rhpl0g/WBdRa6oaeQ6gi8URnG0mxr9/P588GOzeaMdOg1SKG1AmhpPhGwot1NXZrbFJN8BYU4ZxVgFVgEAdrFKDXOqdabc7eZsc8DuOZATOxj8aryUga23ALEjZaBNqN7rBRcppTLyMiRq7q8jnW9BRvo1XzGoVY5gkGsR8bmOiIjTExfpeo6goUKK56jfuF7Y2hJU7M5L0b9i+HtCc1bbFYwNW2wL3a0QvP7Q+VYE8eVQ4ACjWWGoKCOV7lRQ/jWDnY3h0nf5k934nVVb7O6liSTY53WwN1itxfhGbkkQx5aVirgmwdNeeqxYvfbGW1+kWnsYTs4uXhsP3sgY+wBGT1OkuxuhZ3NbdLGLH5On/AIST+7/nx7/Q2aXMQyHKhSGq2dSHLrobQuoFQEJFGr9NOGr/AEd/9E/stglKtrsF7SORcP4h32aycQy/dqs0YRQ7ELbjU52GtzVlj6dBWOg/S3IVTLgOWJeRvEFNUFFgBdjvV4QOzQmnVplMaGEqBS0psVuAd/Xz3wY7V9o5JxEVTu+6Gksr7ys2m2cACjamtzz6YEDFjtQhaWKQavHGp2skHr+Jx0vg0Pd9nUHmx5iibzB5jpsBscc94tmHaAaZpVeLbmRqDknxeLVsKohWB8xeOlyt/wBhQc6bQRbhzRdmGpgBbVz8jY6YJu2FfFii0Cu8Wo0FdH5fovdAfaJ8rHXF36QePLDFLAULmZ1DeIrSxjURZ33NcugIvFFgSVVVLEigFBJPM7AbnEU2Xvwst1tRF0eR9xxnZQT+jztb3YZYOH6pWtNcKMF0qNQDtbMWPM35isW89xmYZiWmMLE+ONXNK2kAqQDRIO24xV4H2kmyUTxZfQiOSxGgGmIC6h60BzsbYEtIO/MoULbFtK3QLG2okk7m+eBuwoIQ9rp8sBFE6RoWsnTdaqs+ddao4df9WM9IoMufXSdxSbe8E6fnjnZ4g3mp96i/2gLHzxTzc4cWwc3f22Y8+oYthAdKl7NQr/LcTb3d4i/cScAeOw8KiikCZh5Z9PgILONXqVUJyvmcKXCeEJPMsUWoyNdJoAuhZrfkAOeGjjvAWycEaumXuRSoPdapVKgai0hYjVvsUUYEtwZS7O8a4fDrOYU5gsF0KsD+E7lt5NI8hg8vbfLFSuX4VK2oVskS7Hb7Go3ix2K7GkwLMMxJG0gNhES6DEe04YnlfTDP/qmh9ufNv6GdlHyTTgYCvF254gVqPh1adiXkcch1GhQD1wz/AJTLJw1nnUJK0Ll1XcA02wNm9q64rQ9jsmsjiSBXoa1aQs3h5G9TEbEc/IjFfhWdT/RixM0STdyy90CgIbxUNKmgeXzwCZzbO5jQtgE8hQFk2axp+XqNnIQ8iGIBB6gg9cZzrXa+X3UfxxDlTO/jiEjwltPfOjgKSof6wR62DURvuDfrinfQIIxMrAcip68wf3Yp5rhyMdtvcf8AkYsccy7aGkWeeeUsqyzNC8KJdskaiWmO1kAD1PPcVnM3JCxVnVuVHbrtuR64e4Hn4e6+w1+/bEGb7xVs79KF3+FYJT56NQKYs1gMBVLYuwb3Arpv78ZXMKxIUhq229PfgarkLsBZCcAlq3r7/XFvv439paP/AD5YuvkkY2R05jb78V5OCD7LH474WzAJ8E7KxzZmGEuwDxh25AqDuKvmCoff0GNe2HBoMrMYYTKzKoNvWk6r6gA3t5YMfR/m1y2Zdp3ARotIYgnxWldCQNIb0xF2+4gkmZV42DBRzF1d2PaG/wAMG4EvZnLZBpe7lWTxFSjEUukLbLIQdrYgCjZ9MNWT4FwouY0jTWhrxltSkCrXvGFkeYvfCB+SyPH4Qe7LKJNxXi5WCaPU/DBTjvZLTN3cM8LxVfeSSxigBuK1WSKAsCtxhMAxndCwR2BsWVwlbm2Vq8XXmPSsFeMcZjqKdKKodRVCpK7GlLK1Bt+V4UM/w3SghSfKFI1BDnMMGquRRYyAoNrt03xnLywx5YIc3Fs1mkldhfqI+XruMTQx5ft3lR/310LIWOVqA53S1the4l9JxDnuFR462d1kVr6jSfLzvfC1l8zkxIVXOOzFHUquXrwlTqALyAcr6YoJkICSFXPSpQru4kDk9b2Za9xw0AzD6QZZtnrwsrjQlUVIN2zEnqKCm7wc/wBN+rfsx/5MLeWgiKFIMhPOAEtxKRTKOpWIVIeo/djP5Dmv/lOa/wDyjge4AzsllWgglDQTQlmB1OpqlG5DkBSvxrf1GB/GpdtJvV4bB/VJ+A3BHvxLNPJMI1klJRaFMWavcoIFbAc9jWK75SyT7VjqT5dDv7saIkI6xJkFzILCZV7u1J1Foy6huXMjRsOVYcuLZln4PlGeg7iMsOVEhjyJvywofl4iypSNAI0nSZQJKY6aDgKzFtL2et3fSsOHauRxlFdTGseYK0iRKGCsmrxShiXb1FDfEOxvhiUnFDGSySMhA0lkJBo1Y1DcX6YpTQKXLqxBJPhu/wARZNdeuMZzg8iQO8hKo9OpVhZXUygkdDathRXOOjXrkAs72cNIB34dG8b27d8hBGl9qJ+0CtEkeR2OJYlY7s8I57GKQ8gSp1KwqzpHI1d71hMHHpQfDIT71H8LxZTtNMPaVT8x+/BQDhnzlQD3azvQU6lUKCSG1LpYkgggVvRs+WB0EccjKE71Wf2VkiI2sj2gSo386wGbtOf0Byvn/wABghwPj5nmSFEkLyEKNHPf1BsUN76VeFQ0NMfY7OoFkjRvMNE4sX5FWv5Yr8b4rNKY45rDQroOq9RagGLk82JF/LHZoIVVVVQFVQAAOQAxxjtRJeezPmZX29xr+GHDkTfRvl+1mZhiCRylUQGgqr1JJ3K2dzjw7V5pwCZ5d/61fhWJez0uU1aM3DrUkU4Zhp/WUGivrzHriy3a7hiTmOLJLJCp0mbVzrmUU3qX1JF4p7PgAdBxmZZFkMjOUNjWzEee4vcemH3KZvMvw8TmfT9UToWGPTS2ApLAkih54JjhuSCWseXorYNJyIsHATs9LfA0vmsBVr53vzxLpsDnWbTxsx+1ZJ9SSScFOy3bmXK5OKKGONABqLeIlmYbkixudsUc0PwwH4XOCsaIuikGokl9RC2SA2yk+Q2HlgugCXE+0eYkR1d9Syyd49KoLMAALoXsoUAeS4AcTYMByHv6/DF+GQhdQAYXW/PzPX7sUc2wZrPhH6N2L5/LDsCqMuFFqbJqqAoc9V/CsZy+eEcbKbsmya5+nl8fdicZzQaoVvY9MYeWMrelenInc+R6/fhAWeD5u4cxRcFO7IGqhu+k0R03F3fXEY45Io1eFxyoijdE8xW2x3xvl3jEOaIT7MRo9alUcr9fP54GzMTEwogEjyr2WrAuxscOJyiOV0VJKVVezV0yK+4Xl7VXiqc4tdflgnmsgDHxCR9Rkgy2UKOHIrvF0uWsjUCtbHlQ8rxU41l4o1iVGLyePW4B0MPCU0E7EjxBq5EYBFzhkWXY/XQyStsYwkhSupsD2vs/I4ZuIceeWRyuWEbkKkusqA8Ys6DqAIXc7qR8axz3NSAqm+3/AE2wd+kHiLZmVZJIjCyqF0nfqxB3A/S+7Awsm4yqSaIY4osurEsVSUEO+wUsST4wLA33s+lCMpm1yzo6ywswN6Qwfl0deVHywO4TmWWQEWdJBBPmCPuxnMxAs1r1NfPz5H34V06GOmV7fyuVSNodZs6RERQUMx8XI7KdhjR/pKmKBhN4j07qgB1NsenuwrcARRmoQNmZiAT01IydOfPrgU8QAFijuOfPphd0Pqxtj7ZpEzvFJPrKgE1GFbSAq7b3y518cY/+I+Y/8Q/7C/wws8OY/lEaoFskAEgE2Rp5nlzrEH+iT+ifv/jh7Bv0GoIHmkKxDU5JYog5WRuQPZWyNzsLGKnE1lhcpIpjkX2kJFqSARdEjcEH44Yfo0j7nPZnMS6liMBUOUbSTrjJogUaCE4g7QcGmzuczU2VjaWJpBpdRsajjHM1XI88WR6FzI5h5onYhjoYB2GkKFJULQ9oyaj7qx03tUK4dkBv7MfPn/JDy2GEeDsZPk4JpMzGY1fu0DHSSPrUaqBu2oC+VA30w9dsxWTySnY6V28qjG2JY3x+0Vc7AjDKoYxKpggUpYVSZPygHU1HSAzaia2IwHX6IYlNyTRV/Wzaj8Iv34l7V3loEMOztBEwJ8RuRJVcrfo1DyvHJ+6Pl8awkmN8s6p/qLwxDT5zJAjzzLMR8FZcWsn2U4YxKxzwZhlUsUhimmfSCASB3hvcjHIlXHSPoNX/ALQk5/zZ/vkiw6AYl7MZSrXKZp/QZBFJ/wDW/fiR1/JUEiZHNxAFV1ucvEBqOkD6kF9+VDz3x02sL3bsfmZ6VJGT7lcMfjthUKwpwrPd9BFLWnWgarur9aF45H2tIOezBFH6w7j0AB+8HHU+zC/meXF39Wn4Y5LxmUvmZ2PPvZPkHYD7gMPGEuSiV2rC5kMu8TMndK7EFRrW1UH7ankCOYPTfHVuzHZ85nKuroiqd4pQBq1hqYMbspW1ep9MPeW4VDGNKRooHoPxOHKSFRxTK5bSqqByAHy2x0Hhh08MXykypP8AtLf4jDdmIh3b0B7LdB5HCfkItfBID1ECt92/78S5DEfMi/lgBwvLaJVTUrkrWobe0hNC+nrW+GHMr4fgcCuB9jc60mXnGXkWKg4fw+yy7EDVZ58qw+mNA3Ly6tOkDxAH13xQzcu/kOY9bwf7NdiczmYw6R+FWKEuwBUrsQBz25csZ4z9G+Yy6iSXQEZtC09tyJ3GmqoHrhpCsVTmQ43NV+/GgNAUdr2wUbs0xuioF4c+A/RHJmcukn5TGikt4e6LVRK/pi7xVMViTw6zBnPLu4//AH0xTMhELJz3seQ2IIx2LIfQoFiljObJ74IGIiArQ2va3PMjrih/8IsuM0mWaeenVySVRS2lQ1xmiCq3paxYJXCoZVkfVluLEWD+SZHmKIoDf0xX7SRiQa+8p43cCMq1uJWDlg3sijex3w2cd7Owx5PPHvGUSCPLmRvEFWERrHstbkkr729MDeKZCNuHSZgKe8OYChjeynTtXLqeYvCAUsgvdvC/PxdRYF+EmvQG9+oxc7U57vZZGU6o9bBDQB0k6t62uyf+Rg32P4AuaEisxQooIIAI3NeK+nLFDK9mpJzKmyPFIA6sD7LHu2r3bMD1HvvCaATopCAaNbEfwODHHZQ2YkZaEd6vKgVDHb3k46lkOzuTDOgyiDu9Kl2jFOSurYnd6BG/mSOhwaHD4l9mNB02Ufww9PYWcI4e576JlDeGRCKF7BwTy9MWM7w2R3YLFIRqagI2O130FXjuccaqNlAHoMWI5MPSFuqODQdk801FcvN5i0Yf4qrF7/U3O/8Ahpfu/jjtpYHfGO992Cg3FDsd2cniiYZiZZsvKg7uGjUYfxMGBHisGjz64ReISS/6QfLQTSQJJmO7URsyqpdhGG0qwutuvTHX8ihEMKsQWCKCVFC6A2BJI+eORZD6zjSX1zZP7MjN+7FUH+5Y7UcEkyUJhfNvm2leFmMiMDGEZiCjM7BgxABUHagTzGGXt6xMOUs2SLPv0C8Y+k5u9SKEFrVjN4QG9lSviF2NmO5FH34k7fH6rLe4n+6uM2F7fsX+2OQVu7UeDTlYW8IAJJoG9ut4I9lfovyU+VikkErM2on60gcyNgPQDEfamPx+7KQfimHjsYPzLL+qH/E2LS2sPf8AfYEX6IeG/wBC/wAZpP3NgrwPsXlMg5ky0JVnAjJ1ux0swJ9pjtYB+GGE7YyuE+AM4Xu3X81H9rH+JOGHC926/my/2qfg5xAC+vbIZfIRlYswe7WjIiIyApTHXqbZaIvYGia5YRs5OjESFynfGR9Lp4lIY7NVizYI6b71h44eD/ojNgczr/woMc941lbiQj7B3PUagKPutWHyxMH0N7uy9le2WYijWOCchBewEexJs7lSTuTi5m+1WdSLvGmzOigdekBKbYHUFAo+/A3M8Iggy2Sa1VsyspYvsFPe90rE/ZQBh+yTglx3i0jcLfIN3X5spRu6l7xpRCO8RlUDwQKpRjIx306QLOLoGxm4Z2ezOZgSX8skp1DFTM9ix7LBdgfS8MGa4eIeHvEK+rhYbXWwPnvgp3BWELHSsEAWxYGkACwDdYqcWs5SbVV9290CByPK7OJaQmzmUuXBiZg3jBC6KPIg+LVyG+1czh94Af8As7K6maMrFDqNaT4VQlfEPZPs2Oh2PXHL+KZ143TQWXrY8wdufXDj2A7QvJpgkDyWDUhJqlulKVSAKFAIu/TFIY4wQAAAeGnZqWhd3djqLN++sLn0k75aM+Uo/wAD4ZYoBeqtxY9wu6wt/SMPzVf7Vf8AC+NI8kM5zqx1PsFKPyJB/Wcf3icctUY6h9Hx/M1/Xf8AEYufAIZg+AfEt+JZH+xzf4QYN2PLCbxvtBHHnMpM7GJIzPCVkRgxL93bKbClAFU303sbbZsZT7YcAhXh+d0RqCjjRQAClSgWgKFKHdRtyOK/EoVfh2YzNku8saaixrSrIR4eV2x3q+XliDtZ2jiOVzmWEg7x52I+rbca1ehZHUDeuQYb88SSToOEzwqwLpJDIVBulkKaCSNrOltuY64Qyf6OksyqCVJTmKseIbi9rwUycEpzckjCOMOitSW3eKGEaM5YAhxpFAXsBgX9Gp+sf1Q/41wxw56OXNN3ThwkaqdPRllNg+owmAUhYMLHu8vuxOqjljwGPYoDy+WJI49tsZQjG7NXLDERFRjXuhjYscb6TgGAOMcc7jPZSFq7uZXU/wBV1aPuz7jbL8RjmXZ0XxqH/wC5kPyErYPfS1Ie/wAtW1JIf76/wwvdgvFxXLE7m5CfX6mTB0KO7HX6UOHocuhItmYqT1KhGoXzoWfnj3b/ANnLD+qfwQYn+kcFodN1QJU+TMwW/Xa/nit9IZ/m/wCo3+7jKg6/Ytz924YounTEmof19Sq5G+4N46b2UH5jlj/V/wB44Re00el5FH2cvAPviw9djz+YZf8AVP8AibGq+kfv++wycate2nbcavdvdfdjAk2/592NoziXwI3Bwu9uz+bp/ar/AIJDhiwt9vD+boB1lXfy8Dtt6mq9xOIBgXhv/wDlZj3t/uYQ83nDFRoG7BHoeYNggj0OH3h4/wCyZ/e3+5jnXGeS+/8AdiIbspjp2O4P+cZHMzFWWWGaOBCPDCVIZQt83Ze/JNctul4K9sOHiBgIkUJnwuTkC0tMW1I/T/u++Brn4cXezXCo8xwrKxyA1oVgVYqysGJDIykFWHmPXFiXslG2ozyTTsVKq8ji4w29xBQqo4IB1gathvjYTD74HccX82n/ALNv8OK/ZvirzLIktGbLydzIw9l2Chg6jmLUgkHkbqxvizx4/m0/9m/4HCYHOoez6TQ96dTtHJTxKfE0OkFjHt/KAkkA3ekja7wS+i1ADN5lE+NM2I8jmDDknkV5FLZiOIaHK1qoXt18X3AYeMnwmKAsIo1ToSAAWq/aI5nmfecShslVef6x/HCt9Ig/NFr+lX/C+Ggdf1j+OFf6RP5oP7VfwfGq5JZzi8dO7APWTH67/iMcvBx0z6Px+af+Y37sXPgSGlnxzvjGUk7+RkYNomeBIid2/KF70tZPPVI6g1tQ51joBOFntTwlIocxm1LiaO8wpvbXEp0Ajqnp6nGLGI3aPs2+Vk0NJ3iMSUe7JANUd9iDt5eWDaZRV4TmGAAZpUBNDcfVn8ScFe1nY2COLMzgyFvrJQC1jWTqv9WyfDywMhYtwWck8pVPv3iX9+AZJ9G7fWt/Zt/iTDZLCFzR0gLcIO21/W4T/o2/liP/AKbf4kw5Zk/nn/kf/sBwPkAixxjVjLc8a1ihEy+eMlsaFtqxknDAy5xjXjUnGuEM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187624" y="5445224"/>
            <a:ext cx="1728192" cy="1224136"/>
            <a:chOff x="539552" y="4653136"/>
            <a:chExt cx="1728192" cy="122413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39552" y="4653136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1560" y="4725144"/>
              <a:ext cx="1584176" cy="108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Группа 41"/>
          <p:cNvGrpSpPr/>
          <p:nvPr/>
        </p:nvGrpSpPr>
        <p:grpSpPr>
          <a:xfrm>
            <a:off x="3635896" y="5589240"/>
            <a:ext cx="1728192" cy="1224136"/>
            <a:chOff x="3275856" y="3573016"/>
            <a:chExt cx="1728192" cy="122413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275856" y="3573016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3" name="Picture 7" descr="http://t3.gstatic.com/images?q=tbn:ANd9GcTXkKs8OrXWJHO5KLZyyUJzxuLzqbbzoE0FWUAJjZbNc01iMCK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75857" y="3661046"/>
              <a:ext cx="1512168" cy="1058518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6012160" y="5445224"/>
            <a:ext cx="1728192" cy="1224136"/>
            <a:chOff x="6300192" y="3933056"/>
            <a:chExt cx="1728192" cy="122413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300192" y="3933056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88075" y="4022172"/>
              <a:ext cx="1552007" cy="105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6804248" y="4077072"/>
            <a:ext cx="1728192" cy="1224136"/>
            <a:chOff x="4860032" y="1916832"/>
            <a:chExt cx="1728192" cy="122413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860032" y="1916832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5" name="Picture 9" descr="http://baltavtomatika.com/d/110000/d/2521904_6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68407" y="1988840"/>
              <a:ext cx="1522455" cy="1065718"/>
            </a:xfrm>
            <a:prstGeom prst="rect">
              <a:avLst/>
            </a:prstGeom>
            <a:noFill/>
          </p:spPr>
        </p:pic>
      </p:grpSp>
      <p:grpSp>
        <p:nvGrpSpPr>
          <p:cNvPr id="55" name="Группа 54"/>
          <p:cNvGrpSpPr/>
          <p:nvPr/>
        </p:nvGrpSpPr>
        <p:grpSpPr>
          <a:xfrm>
            <a:off x="7208738" y="2636912"/>
            <a:ext cx="1728192" cy="1224136"/>
            <a:chOff x="7092280" y="1772816"/>
            <a:chExt cx="1728192" cy="122413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7092280" y="1772816"/>
              <a:ext cx="1728192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17" name="Picture 21" descr="http://t3.gstatic.com/images?q=tbn:ANd9GcTbJAru4i_oceEZz34ToW-hwDxvnyCpm6B9AlrvkhPAmvLlolNdnQ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92281" y="1882149"/>
              <a:ext cx="1512168" cy="1008112"/>
            </a:xfrm>
            <a:prstGeom prst="rect">
              <a:avLst/>
            </a:prstGeom>
            <a:noFill/>
          </p:spPr>
        </p:pic>
      </p:grpSp>
      <p:grpSp>
        <p:nvGrpSpPr>
          <p:cNvPr id="92" name="Группа 91"/>
          <p:cNvGrpSpPr/>
          <p:nvPr/>
        </p:nvGrpSpPr>
        <p:grpSpPr>
          <a:xfrm>
            <a:off x="2051720" y="1628800"/>
            <a:ext cx="1008112" cy="1008112"/>
            <a:chOff x="1979712" y="1700808"/>
            <a:chExt cx="1224136" cy="1224136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1979712" y="1700808"/>
              <a:ext cx="1224136" cy="122413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1720" y="1772816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" name="Группа 72"/>
          <p:cNvGrpSpPr/>
          <p:nvPr/>
        </p:nvGrpSpPr>
        <p:grpSpPr>
          <a:xfrm>
            <a:off x="3923928" y="4437112"/>
            <a:ext cx="1152128" cy="864096"/>
            <a:chOff x="2051720" y="2204864"/>
            <a:chExt cx="1152128" cy="86409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051720" y="2204864"/>
              <a:ext cx="1152128" cy="86409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07853" y="2276872"/>
              <a:ext cx="103175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Группа 75"/>
          <p:cNvGrpSpPr/>
          <p:nvPr/>
        </p:nvGrpSpPr>
        <p:grpSpPr>
          <a:xfrm>
            <a:off x="3923928" y="1628800"/>
            <a:ext cx="1152128" cy="864096"/>
            <a:chOff x="3923928" y="1844824"/>
            <a:chExt cx="1152128" cy="8640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923928" y="1844824"/>
              <a:ext cx="1152128" cy="86409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95936" y="1916832"/>
              <a:ext cx="102868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Группа 74"/>
          <p:cNvGrpSpPr/>
          <p:nvPr/>
        </p:nvGrpSpPr>
        <p:grpSpPr>
          <a:xfrm>
            <a:off x="3923928" y="2835796"/>
            <a:ext cx="1152128" cy="864096"/>
            <a:chOff x="4139952" y="2420888"/>
            <a:chExt cx="1152128" cy="864096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139952" y="2420888"/>
              <a:ext cx="1152128" cy="86409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11960" y="2492896"/>
              <a:ext cx="1008112" cy="72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Группа 62"/>
          <p:cNvGrpSpPr/>
          <p:nvPr/>
        </p:nvGrpSpPr>
        <p:grpSpPr>
          <a:xfrm>
            <a:off x="2771800" y="3356992"/>
            <a:ext cx="732306" cy="821792"/>
            <a:chOff x="2843808" y="2967248"/>
            <a:chExt cx="732306" cy="82179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843808" y="3212976"/>
              <a:ext cx="720080" cy="576064"/>
              <a:chOff x="1542902" y="1739482"/>
              <a:chExt cx="720080" cy="576064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1542902" y="1739482"/>
                <a:ext cx="720080" cy="576064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588719" y="1775197"/>
                <a:ext cx="630070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2858097" y="2967248"/>
              <a:ext cx="718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IP-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сети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444604" y="3369692"/>
            <a:ext cx="883127" cy="814473"/>
            <a:chOff x="2915816" y="4054687"/>
            <a:chExt cx="883127" cy="814473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987824" y="4293096"/>
              <a:ext cx="720080" cy="576064"/>
              <a:chOff x="1542902" y="1739482"/>
              <a:chExt cx="720080" cy="576064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1542902" y="1739482"/>
                <a:ext cx="720080" cy="576064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588719" y="1775197"/>
                <a:ext cx="630070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2915816" y="4054687"/>
              <a:ext cx="8831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VPN-</a:t>
              </a:r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сеть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3718496" y="368291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ГИС-системы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4499992" y="3641968"/>
            <a:ext cx="792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pPr algn="ctr"/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OLAP, </a:t>
            </a:r>
          </a:p>
          <a:p>
            <a:pPr algn="ctr"/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835696" y="258014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основных параметров железнодорожных объектов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6012160" y="1628800"/>
            <a:ext cx="1008112" cy="1008112"/>
            <a:chOff x="1979712" y="1700808"/>
            <a:chExt cx="1224136" cy="1224136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979712" y="1700808"/>
              <a:ext cx="1224136" cy="122413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2067150" y="1788246"/>
              <a:ext cx="1033829" cy="1080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Прямоугольник 101"/>
          <p:cNvSpPr/>
          <p:nvPr/>
        </p:nvSpPr>
        <p:spPr>
          <a:xfrm>
            <a:off x="5834236" y="2598812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Геопривязка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беспроводная, оперативная передача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56511" cy="51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объектов на участке обращения локомотива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714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Отображение оперативных данных с тяговых подстанций на диспетчерском пункте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25146" t="22060" r="26131" b="4758"/>
          <a:stretch>
            <a:fillRect/>
          </a:stretch>
        </p:blipFill>
        <p:spPr bwMode="auto">
          <a:xfrm>
            <a:off x="1887232" y="1581032"/>
            <a:ext cx="5761261" cy="51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Выгнутая вправо стрелка 105"/>
          <p:cNvSpPr/>
          <p:nvPr/>
        </p:nvSpPr>
        <p:spPr>
          <a:xfrm rot="2530735">
            <a:off x="3994788" y="5195235"/>
            <a:ext cx="1335254" cy="1509294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" name="Круговая стрелка 103"/>
          <p:cNvSpPr/>
          <p:nvPr/>
        </p:nvSpPr>
        <p:spPr>
          <a:xfrm rot="16200000" flipH="1">
            <a:off x="-508" y="440668"/>
            <a:ext cx="5616624" cy="6264696"/>
          </a:xfrm>
          <a:prstGeom prst="circular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руговая стрелка 102"/>
          <p:cNvSpPr/>
          <p:nvPr/>
        </p:nvSpPr>
        <p:spPr>
          <a:xfrm rot="5400000">
            <a:off x="3509810" y="404664"/>
            <a:ext cx="5688632" cy="6264696"/>
          </a:xfrm>
          <a:prstGeom prst="circular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627784" y="1338868"/>
            <a:ext cx="3960440" cy="3384376"/>
            <a:chOff x="2627784" y="1338868"/>
            <a:chExt cx="3960440" cy="33843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627784" y="1338868"/>
              <a:ext cx="3960440" cy="33843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4586" y="1557821"/>
              <a:ext cx="3535859" cy="2962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2555776" y="97143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тягового подвижного состава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6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94" name="Группа 93"/>
          <p:cNvGrpSpPr/>
          <p:nvPr/>
        </p:nvGrpSpPr>
        <p:grpSpPr>
          <a:xfrm>
            <a:off x="6570582" y="2420600"/>
            <a:ext cx="2376264" cy="720080"/>
            <a:chOff x="6660232" y="1201832"/>
            <a:chExt cx="2376264" cy="57606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6660232" y="1201832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60232" y="1226101"/>
              <a:ext cx="2376264" cy="418576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Токи и напряжения ТЭД и вспомогательных машин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07504" y="2409363"/>
            <a:ext cx="2376264" cy="784830"/>
            <a:chOff x="107504" y="2175410"/>
            <a:chExt cx="2376264" cy="647298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07504" y="2204864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504" y="2175410"/>
              <a:ext cx="2376264" cy="647298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Температура нагрева узлов и агрегатов локомотива</a:t>
              </a:r>
              <a:endPara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16469" y="3519651"/>
            <a:ext cx="2376264" cy="784830"/>
            <a:chOff x="107504" y="3394144"/>
            <a:chExt cx="2376264" cy="647299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07504" y="3429000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04" y="3394144"/>
              <a:ext cx="2376264" cy="647299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Динамические воздействия на элементы локомотива</a:t>
              </a:r>
              <a:endPara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07504" y="5822906"/>
            <a:ext cx="2376264" cy="702438"/>
            <a:chOff x="107504" y="6093296"/>
            <a:chExt cx="2376264" cy="57934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107504" y="6096576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504" y="6093296"/>
              <a:ext cx="2376264" cy="456916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Усилия на автосцепках локомотива</a:t>
              </a:r>
              <a:endPara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570582" y="1295656"/>
            <a:ext cx="2376264" cy="732129"/>
            <a:chOff x="6660232" y="2300888"/>
            <a:chExt cx="2376264" cy="58570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660232" y="2310527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60232" y="2300888"/>
              <a:ext cx="2376264" cy="418576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Напряжение и ток трансформатора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107504" y="4634911"/>
            <a:ext cx="2393834" cy="784830"/>
            <a:chOff x="107504" y="4695051"/>
            <a:chExt cx="2393834" cy="647299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107504" y="4725144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5074" y="4695051"/>
              <a:ext cx="2376264" cy="647299"/>
            </a:xfrm>
            <a:prstGeom prst="rect">
              <a:avLst/>
            </a:prstGeom>
            <a:noFill/>
            <a:ln>
              <a:noFill/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Давление в тормозных системах и подсыпка песка</a:t>
              </a:r>
              <a:endPara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570582" y="3541286"/>
            <a:ext cx="2376264" cy="738664"/>
            <a:chOff x="6660232" y="3478530"/>
            <a:chExt cx="2376264" cy="590931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660232" y="3478530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3478530"/>
              <a:ext cx="2376264" cy="590931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Распределение токов по фазам электрических машин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9574" y="1304908"/>
            <a:ext cx="2376264" cy="753242"/>
            <a:chOff x="107504" y="1151571"/>
            <a:chExt cx="2376264" cy="62124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07504" y="1196752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7504" y="1151571"/>
              <a:ext cx="2376264" cy="456916"/>
            </a:xfrm>
            <a:prstGeom prst="rect">
              <a:avLst/>
            </a:prstGeom>
            <a:ln>
              <a:noFill/>
            </a:ln>
            <a:scene3d>
              <a:camera prst="perspectiveContrastingRightFacing"/>
              <a:lightRig rig="threePt" dir="t"/>
            </a:scene3d>
            <a:sp3d>
              <a:bevelT/>
              <a:bevelB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Токовые нагрузки контакторов</a:t>
              </a:r>
              <a:endPara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6561617" y="4688708"/>
            <a:ext cx="2376264" cy="720080"/>
            <a:chOff x="6660232" y="4725144"/>
            <a:chExt cx="2376264" cy="57606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660232" y="4725144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4759052"/>
              <a:ext cx="2376264" cy="418576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Режимы работы обмоток собственных нужд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6570582" y="5813941"/>
            <a:ext cx="2376264" cy="769000"/>
            <a:chOff x="6660232" y="6093296"/>
            <a:chExt cx="2376264" cy="6152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660232" y="6093296"/>
              <a:ext cx="2376264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60232" y="6117565"/>
              <a:ext cx="2376264" cy="590931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Частота оборотов КП и валов электрических машин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843808" y="5013176"/>
            <a:ext cx="1224136" cy="1224136"/>
            <a:chOff x="2699792" y="5085184"/>
            <a:chExt cx="1224136" cy="122413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699792" y="5085184"/>
              <a:ext cx="1224136" cy="122413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09688" y="5201904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Скругленный прямоугольник 86"/>
          <p:cNvSpPr/>
          <p:nvPr/>
        </p:nvSpPr>
        <p:spPr>
          <a:xfrm>
            <a:off x="4860032" y="4797152"/>
            <a:ext cx="1494752" cy="19442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860032" y="4752440"/>
            <a:ext cx="1512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фактического состояния оборудования локомотива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оперативных данных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Выгнутая вправо стрелка 104"/>
          <p:cNvSpPr/>
          <p:nvPr/>
        </p:nvSpPr>
        <p:spPr>
          <a:xfrm rot="13429963">
            <a:off x="3034381" y="4180234"/>
            <a:ext cx="1352167" cy="1510259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7143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контроль оперативных данных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pic>
        <p:nvPicPr>
          <p:cNvPr id="3074" name="Рисунок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154361"/>
            <a:ext cx="4288529" cy="458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24948" t="8113" r="26329" b="21175"/>
          <a:stretch>
            <a:fillRect/>
          </a:stretch>
        </p:blipFill>
        <p:spPr bwMode="auto">
          <a:xfrm>
            <a:off x="323528" y="1340768"/>
            <a:ext cx="4740432" cy="42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9" name="TextBox 18"/>
          <p:cNvSpPr txBox="1"/>
          <p:nvPr/>
        </p:nvSpPr>
        <p:spPr>
          <a:xfrm>
            <a:off x="7668344" y="1916832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Нагрев МОП</a:t>
            </a:r>
            <a:endParaRPr lang="ru-RU" sz="1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816" y="5517232"/>
            <a:ext cx="2831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Параметры основного оборудования</a:t>
            </a:r>
            <a:endParaRPr lang="ru-RU" sz="12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кругленный прямоугольник 88"/>
          <p:cNvSpPr/>
          <p:nvPr/>
        </p:nvSpPr>
        <p:spPr>
          <a:xfrm>
            <a:off x="7524328" y="2276872"/>
            <a:ext cx="1512168" cy="44644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8058238" y="2708920"/>
            <a:ext cx="484632" cy="432048"/>
          </a:xfrm>
          <a:prstGeom prst="down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Выгнутая вниз стрелка 60"/>
          <p:cNvSpPr/>
          <p:nvPr/>
        </p:nvSpPr>
        <p:spPr>
          <a:xfrm rot="10800000" flipH="1">
            <a:off x="6732240" y="1700805"/>
            <a:ext cx="1728192" cy="648073"/>
          </a:xfrm>
          <a:prstGeom prst="curvedUp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Выгнутая вниз стрелка 62"/>
          <p:cNvSpPr/>
          <p:nvPr/>
        </p:nvSpPr>
        <p:spPr>
          <a:xfrm rot="10800000" flipH="1">
            <a:off x="4342368" y="1703865"/>
            <a:ext cx="1288710" cy="625029"/>
          </a:xfrm>
          <a:prstGeom prst="curvedUp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5004048" y="5157192"/>
            <a:ext cx="2304256" cy="1531218"/>
          </a:xfrm>
          <a:prstGeom prst="wedgeRoundRectCallout">
            <a:avLst>
              <a:gd name="adj1" fmla="val 47068"/>
              <a:gd name="adj2" fmla="val -17157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0" y="1340768"/>
            <a:ext cx="4499992" cy="4392488"/>
          </a:xfrm>
          <a:prstGeom prst="wedgeRoundRectCallout">
            <a:avLst>
              <a:gd name="adj1" fmla="val 48912"/>
              <a:gd name="adj2" fmla="val -1967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 узлов локомотива 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23528" y="1317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42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 параметров лимитирующих  узлов  локомотива  в реальном режиме времени</a:t>
            </a:r>
            <a:endParaRPr lang="ru-RU" sz="1400" b="1" dirty="0">
              <a:solidFill>
                <a:srgbClr val="242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92088" y="1893972"/>
            <a:ext cx="2232248" cy="576064"/>
            <a:chOff x="107504" y="1748547"/>
            <a:chExt cx="2088232" cy="57606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7504" y="1748547"/>
              <a:ext cx="2088232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504" y="1892449"/>
              <a:ext cx="2088232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Колесно-моторный блок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79512" y="2617862"/>
            <a:ext cx="2304255" cy="576064"/>
            <a:chOff x="107502" y="1748547"/>
            <a:chExt cx="2298750" cy="57606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7503" y="1748547"/>
              <a:ext cx="2226915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502" y="1892449"/>
              <a:ext cx="2298750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Вспомогательные машины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79512" y="3356992"/>
            <a:ext cx="2376264" cy="576064"/>
            <a:chOff x="88453" y="1748547"/>
            <a:chExt cx="2376264" cy="57606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7503" y="1748547"/>
              <a:ext cx="2226915" cy="5760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453" y="1892449"/>
              <a:ext cx="23762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Автосцепное оборудование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79512" y="4149080"/>
            <a:ext cx="2376264" cy="576065"/>
            <a:chOff x="88453" y="1913137"/>
            <a:chExt cx="2376264" cy="41147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07503" y="1913137"/>
              <a:ext cx="2226915" cy="41147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453" y="1990707"/>
              <a:ext cx="23762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Тормозное оборудование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76056" y="53029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42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 параметров оборудования в условиях депо</a:t>
            </a:r>
            <a:endParaRPr lang="ru-RU" sz="1200" b="1" dirty="0">
              <a:solidFill>
                <a:srgbClr val="242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17000" y="5949280"/>
            <a:ext cx="2067781" cy="57606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9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Замеры параметров проблемных узлов стационарными методами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3768" y="184482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Токи и напряжения ТЭД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Температура обмоток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Сопротивление изоляции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Температура МОП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Расход смазки МОП и редуктора</a:t>
            </a:r>
            <a:endParaRPr lang="ru-RU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483768" y="2580144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Токи и напряжения машин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Температура обмоток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Сопротивление изоляции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Вибрации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Распределение токов по фазам</a:t>
            </a:r>
            <a:endParaRPr lang="ru-RU" sz="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483768" y="3284984"/>
            <a:ext cx="166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Усилия на автосцепках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Ускорение по трем осям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Перемещения поглощающего</a:t>
            </a:r>
          </a:p>
          <a:p>
            <a:r>
              <a:rPr lang="ru-RU" sz="800" b="1" dirty="0" smtClean="0"/>
              <a:t>аппарата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Синхронизация с напряжением </a:t>
            </a:r>
          </a:p>
          <a:p>
            <a:r>
              <a:rPr lang="ru-RU" sz="800" b="1" dirty="0" smtClean="0"/>
              <a:t>ТЭД и частотой вращения КП</a:t>
            </a:r>
            <a:endParaRPr lang="ru-RU" sz="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483768" y="414908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1" dirty="0" smtClean="0"/>
              <a:t>Давление в тормозной магистрали и тормозных цилиндрах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Расход песка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79512" y="4869160"/>
            <a:ext cx="2376264" cy="576065"/>
            <a:chOff x="88453" y="1913137"/>
            <a:chExt cx="2376264" cy="41147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07503" y="1913137"/>
              <a:ext cx="2226915" cy="41147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4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453" y="1990707"/>
              <a:ext cx="2376264" cy="2198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BatangChe" pitchFamily="49" charset="-127"/>
                  <a:cs typeface="Aharoni" pitchFamily="2" charset="-79"/>
                </a:rPr>
                <a:t>Силовое оборудование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  <a:cs typeface="Aharoni" pitchFamily="2" charset="-79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483768" y="48615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b="1" dirty="0" smtClean="0"/>
              <a:t>Температура нагрева тягового трансформатора </a:t>
            </a:r>
          </a:p>
          <a:p>
            <a:pPr>
              <a:buFont typeface="Arial" pitchFamily="34" charset="0"/>
              <a:buChar char="•"/>
            </a:pPr>
            <a:r>
              <a:rPr lang="ru-RU" sz="800" b="1" dirty="0" smtClean="0"/>
              <a:t>Напряжение и ток на обмотках трансформатора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3488" y="2348880"/>
            <a:ext cx="18415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4" name="Скругленный прямоугольник 63"/>
          <p:cNvSpPr/>
          <p:nvPr/>
        </p:nvSpPr>
        <p:spPr>
          <a:xfrm>
            <a:off x="7636925" y="2348880"/>
            <a:ext cx="1296144" cy="47014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Аналитический центр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562216" y="3140968"/>
            <a:ext cx="1440159" cy="3600400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оценка фактического состояния и тренда характеристики, с целями: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Создания информационной (диагностической)  карты;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Определения фактического ремонта;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Формирования плана захода локомотивов  на ремонт;</a:t>
            </a: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Оптимальной загрузки ремонтных ресурсов.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6" name="Стрелка углом 65"/>
          <p:cNvSpPr/>
          <p:nvPr/>
        </p:nvSpPr>
        <p:spPr>
          <a:xfrm>
            <a:off x="5967448" y="4293096"/>
            <a:ext cx="1525816" cy="868680"/>
          </a:xfrm>
          <a:prstGeom prst="ben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оперативных данных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8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pic>
        <p:nvPicPr>
          <p:cNvPr id="2" name="Рисунок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72816"/>
            <a:ext cx="3456384" cy="481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45529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64212" y="-118209"/>
            <a:ext cx="9416732" cy="1098937"/>
            <a:chOff x="0" y="0"/>
            <a:chExt cx="9416732" cy="109893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644660" y="735747"/>
              <a:ext cx="161967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Certified by Russian Register</a:t>
              </a:r>
              <a:r>
                <a:rPr kumimoji="0" lang="ru-RU" sz="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4860" y="700316"/>
              <a:ext cx="8640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ДВГУПС</a:t>
              </a:r>
            </a:p>
          </p:txBody>
        </p:sp>
        <p:grpSp>
          <p:nvGrpSpPr>
            <p:cNvPr id="7" name="Группа 28"/>
            <p:cNvGrpSpPr/>
            <p:nvPr/>
          </p:nvGrpSpPr>
          <p:grpSpPr>
            <a:xfrm>
              <a:off x="221804" y="204644"/>
              <a:ext cx="9194928" cy="894293"/>
              <a:chOff x="69404" y="52244"/>
              <a:chExt cx="9194928" cy="894293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9404" y="52244"/>
                <a:ext cx="9001000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04860" y="700316"/>
                <a:ext cx="86409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ДВГУПС</a:t>
                </a:r>
              </a:p>
            </p:txBody>
          </p:sp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067991" y="161008"/>
                <a:ext cx="7283276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IQNet cert mar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8193" y="70912"/>
                <a:ext cx="720080" cy="705679"/>
              </a:xfrm>
              <a:prstGeom prst="rect">
                <a:avLst/>
              </a:prstGeom>
              <a:noFill/>
            </p:spPr>
          </p:pic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7644660" y="735747"/>
                <a:ext cx="161967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Certified by Russian Register</a:t>
                </a:r>
                <a:r>
                  <a:rPr kumimoji="0" lang="ru-RU" sz="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2" descr="C:\User\05_Научная работа\ТМХ-проекты\презентации чужие\Логотип ДВГУПС - синий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412" y="82724"/>
                <a:ext cx="1152128" cy="677451"/>
              </a:xfrm>
              <a:prstGeom prst="rect">
                <a:avLst/>
              </a:prstGeom>
              <a:noFill/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23728" y="116632"/>
                <a:ext cx="576064" cy="542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483768" y="188640"/>
                <a:ext cx="5688632" cy="446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300" b="1" i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Кафедра «Локомотивы»</a:t>
                </a:r>
                <a:endParaRPr lang="ru-RU" sz="2300" b="1" i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2" name="Скругленный прямоугольник 21"/>
          <p:cNvSpPr/>
          <p:nvPr/>
        </p:nvSpPr>
        <p:spPr>
          <a:xfrm>
            <a:off x="1835696" y="1772816"/>
            <a:ext cx="1691680" cy="5085184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6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Интерактивные, автономные  измерительные системы устанавливаемые на подвижной состав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Мобильные телеметрические комплексы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Комплексные испытания с использованием испытательных вагонов ОАО «РЖД»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051720" y="2708920"/>
            <a:ext cx="12241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403648" y="1312424"/>
            <a:ext cx="648072" cy="484632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074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Испытания подвижного состава 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6824" y="1772816"/>
            <a:ext cx="1691680" cy="5085184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6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весовых норм поездов с учетом фактических условий эксплуатации </a:t>
            </a:r>
          </a:p>
          <a:p>
            <a:r>
              <a:rPr lang="ru-RU" sz="1000" b="1" i="1" dirty="0" smtClean="0">
                <a:solidFill>
                  <a:schemeClr val="tx1"/>
                </a:solidFill>
              </a:rPr>
              <a:t>(Электротяговые, теплотехнические, продольно-динамические, тормозные и др.)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возможности применения различных видов тяги </a:t>
            </a:r>
            <a:r>
              <a:rPr lang="ru-RU" sz="1000" b="1" i="1" dirty="0" smtClean="0">
                <a:solidFill>
                  <a:schemeClr val="tx1"/>
                </a:solidFill>
              </a:rPr>
              <a:t>(распределенная тяга, кратная тяга, применение подталкивания)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характеристик и надежности работы узлов и агрегатов подвижного состава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взаимного влияния объектов инфраструктуры железнодорожного транспорта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376" y="1312424"/>
            <a:ext cx="1224136" cy="43204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испытаний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7904" y="1772816"/>
            <a:ext cx="1691680" cy="5085184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6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Разработка ТЗ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объема и типа  испытаний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Определение технологии испытаний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Разработка и согласование программы испытаний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Разработка требуемых инструкций по проведению испытаний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предварительных расчетов и моделирование отдельных «ситуаций»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Составление технологической карты испытаний с определением и унификацией требуемого оборудования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Выезд на объект испытания с предварительной оценкой приоритета работ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0112" y="1772816"/>
            <a:ext cx="1691680" cy="5085184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6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Монтаж  и запуск испытательного оборудования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серии опытных поездок с целью определения всех требуемых  эксплуатационных характеристик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Обеспечение непрерывного </a:t>
            </a:r>
            <a:r>
              <a:rPr lang="en-US" sz="1000" b="1" dirty="0" smtClean="0">
                <a:solidFill>
                  <a:schemeClr val="tx1"/>
                </a:solidFill>
              </a:rPr>
              <a:t>on-line </a:t>
            </a:r>
            <a:r>
              <a:rPr lang="ru-RU" sz="1000" b="1" dirty="0" smtClean="0">
                <a:solidFill>
                  <a:schemeClr val="tx1"/>
                </a:solidFill>
              </a:rPr>
              <a:t>мониторинга испытываемых объектов в течение всего времени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эксперимента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Натурные исследования испытуемых объектов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специализированных экспертиз и лабораторных исследований отдельных объектов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Фиксирование ограничений и нестационарных режимов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52320" y="1772816"/>
            <a:ext cx="1691680" cy="5085184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6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Подготовка отчета по итогам испытаний: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Обобщение результатов замеров параметров работы исследуемых объектов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Сопоставление фактических эксплуатационных с  расчетными и моделируемыми  параметрами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Дополнительные расчеты и составление моделей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Подготовка экспертного заключения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Подготовка выводов и рекомендаций по итогам испытаний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51720" y="1312424"/>
            <a:ext cx="1224136" cy="43204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испытаний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3928" y="1312424"/>
            <a:ext cx="1224136" cy="43204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Проектный этап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6136" y="1312424"/>
            <a:ext cx="1224136" cy="43204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испытаний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68344" y="1312424"/>
            <a:ext cx="1368152" cy="43204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275856" y="1312424"/>
            <a:ext cx="648072" cy="484632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148064" y="1312424"/>
            <a:ext cx="648072" cy="484632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7020272" y="1312424"/>
            <a:ext cx="648072" cy="484632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/>
            <a:lightRig rig="threePt" dir="t"/>
          </a:scene3d>
          <a:sp3d prstMaterial="powder">
            <a:bevelT w="38100" h="95250"/>
            <a:bevelB w="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51720" y="4094488"/>
            <a:ext cx="1224136" cy="990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7496" y="4146024"/>
            <a:ext cx="1069922" cy="8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4912" y="2763512"/>
            <a:ext cx="1058936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Группа 42"/>
          <p:cNvGrpSpPr/>
          <p:nvPr/>
        </p:nvGrpSpPr>
        <p:grpSpPr>
          <a:xfrm>
            <a:off x="2051720" y="5911184"/>
            <a:ext cx="1230960" cy="908720"/>
            <a:chOff x="6300192" y="3933056"/>
            <a:chExt cx="1728192" cy="1224136"/>
          </a:xfrm>
          <a:solidFill>
            <a:schemeClr val="accent1"/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00192" y="3933056"/>
              <a:ext cx="1728192" cy="1224136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88075" y="4022172"/>
              <a:ext cx="1552007" cy="1050312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961927-1CC2-4B79-A36C-93BDD2E8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8190</TotalTime>
  <Words>6103</Words>
  <Application>Microsoft Office PowerPoint</Application>
  <PresentationFormat>Экран (4:3)</PresentationFormat>
  <Paragraphs>566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2013-02-18T00:32:09Z</dcterms:created>
  <dcterms:modified xsi:type="dcterms:W3CDTF">2015-04-21T00:09:41Z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TC019192539991</vt:lpwstr>
  </property>
</Properties>
</file>